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5"/>
    <p:sldMasterId id="2147483660" r:id="rId6"/>
  </p:sldMasterIdLst>
  <p:notesMasterIdLst>
    <p:notesMasterId r:id="rId15"/>
  </p:notesMasterIdLst>
  <p:handoutMasterIdLst>
    <p:handoutMasterId r:id="rId16"/>
  </p:handoutMasterIdLst>
  <p:sldIdLst>
    <p:sldId id="257" r:id="rId7"/>
    <p:sldId id="258" r:id="rId8"/>
    <p:sldId id="259" r:id="rId9"/>
    <p:sldId id="261" r:id="rId10"/>
    <p:sldId id="268" r:id="rId11"/>
    <p:sldId id="262" r:id="rId12"/>
    <p:sldId id="264" r:id="rId13"/>
    <p:sldId id="265" r:id="rId14"/>
  </p:sldIdLst>
  <p:sldSz cx="9144000" cy="5143500" type="screen16x9"/>
  <p:notesSz cx="6797675" cy="9928225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Вероника Лушникова" initials="" lastIdx="6" clrIdx="0"/>
  <p:cmAuthor id="1" name="Elena Anisimova" initials="" lastIdx="4" clrIdx="1"/>
  <p:cmAuthor id="2" name="ea@dabb.ru" initials="e" lastIdx="1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A0B8C27-202C-41C0-A809-E557C33F3BE0}">
  <a:tblStyle styleId="{AA0B8C27-202C-41C0-A809-E557C33F3BE0}" styleName="Table_0">
    <a:wholeTbl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930" autoAdjust="0"/>
  </p:normalViewPr>
  <p:slideViewPr>
    <p:cSldViewPr snapToGrid="0">
      <p:cViewPr varScale="1">
        <p:scale>
          <a:sx n="152" d="100"/>
          <a:sy n="152" d="100"/>
        </p:scale>
        <p:origin x="444" y="13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46E185-E280-4FC1-B5BA-5CB50626404D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3E191B-2168-49CB-B9DE-E19B0F9ED3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4713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906357" y="4715907"/>
            <a:ext cx="4984961" cy="44677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228600" algn="l" rtl="0">
              <a:spcBef>
                <a:spcPts val="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457200" algn="l" rtl="0">
              <a:spcBef>
                <a:spcPts val="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685800" algn="l" rtl="0">
              <a:spcBef>
                <a:spcPts val="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914400" algn="l" rtl="0">
              <a:spcBef>
                <a:spcPts val="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1143000" algn="l" rtl="0">
              <a:spcBef>
                <a:spcPts val="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1371600" algn="l" rtl="0">
              <a:spcBef>
                <a:spcPts val="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1600200" algn="l" rtl="0">
              <a:spcBef>
                <a:spcPts val="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1828800" algn="l" rtl="0">
              <a:spcBef>
                <a:spcPts val="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1507331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3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4" algn="l" defTabSz="9143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9" algn="l" defTabSz="9143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63" algn="l" defTabSz="9143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7" algn="l" defTabSz="9143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71" algn="l" defTabSz="9143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26" algn="l" defTabSz="9143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80" algn="l" defTabSz="9143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34" algn="l" defTabSz="9143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906357" y="4715907"/>
            <a:ext cx="4984961" cy="446770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u="sng"/>
              <a:t>Интерактивный вопрос</a:t>
            </a:r>
            <a:r>
              <a:rPr lang="en-US" i="1"/>
              <a:t>: </a:t>
            </a:r>
            <a:r>
              <a:rPr lang="en-US"/>
              <a:t>Итак, чему вы сегодня научитесь?  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Далее перечисляем основные пункты слайда. 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/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u="sng"/>
              <a:t>Переходный интерактивный вопрос:</a:t>
            </a:r>
            <a:r>
              <a:rPr lang="en-US"/>
              <a:t> Как вы думаете, какие качества свойственны финансово грамотному человеку?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/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570784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906357" y="4715907"/>
            <a:ext cx="4984962" cy="446770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Финансовая грамотность – одно из условий, позволяющих добиваться успеха. Заработать деньги сложно, хотя в этом может и повезти, но сохранить их – тоже весьма непростая задача, универсального решения у которой нет. Для начала давайте разберемся, чем финансово грамотные люди отличаются от тех, которые ничего не знают о финансах. 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/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Финансово грамотные люди: 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1.	</a:t>
            </a:r>
            <a:r>
              <a:rPr lang="en-US" b="1"/>
              <a:t>Ведут учёт доходов и расходов.</a:t>
            </a:r>
            <a:r>
              <a:rPr lang="en-US"/>
              <a:t> Чтобы оценить свои возможности и запланировать покупку, записывайте информацию обо всех ваших расходах. Подумайте о том, как сделать так, чтобы ваши доходы превышали расходы. 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2.	</a:t>
            </a:r>
            <a:r>
              <a:rPr lang="en-US" b="1"/>
              <a:t>Тратят меньше, чем зарабатывают.</a:t>
            </a:r>
            <a:r>
              <a:rPr lang="en-US"/>
              <a:t> Нужно стараться тратить меньше, чем зарабатываешь, а если уж пришлось взять в долг – точно просчитать, что сможешь вернуть его вовремя и в полном объёме. 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3.	</a:t>
            </a:r>
            <a:r>
              <a:rPr lang="en-US" b="1"/>
              <a:t>Знают свои права.</a:t>
            </a:r>
            <a:r>
              <a:rPr lang="en-US"/>
              <a:t> Вы всегда должны знать, куда обратиться за помощью, если ваши права были нарушены. Например, с вашими деньгами совершили незаконные действия или вам навязывают покупку финансовых услуг. Кроме того, если вы знаете свои права, то риск, что вас обманут, значительно снижается.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4.	</a:t>
            </a:r>
            <a:r>
              <a:rPr lang="en-US" b="1"/>
              <a:t>Имеют сбережения.</a:t>
            </a:r>
            <a:r>
              <a:rPr lang="en-US"/>
              <a:t> В жизни случаются ситуации, когда вам могут понадобиться накопленные деньги (финансовая подушка безопасности): поступление в вуз, увольнение с работы, больничный и т.д. Это не всегда просто сделать, но вы должны стараться откладывать деньги уже сейчас – они могут вам пригодиться. 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5.	</a:t>
            </a:r>
            <a:r>
              <a:rPr lang="en-US" b="1"/>
              <a:t>Владеют информацией.</a:t>
            </a:r>
            <a:r>
              <a:rPr lang="en-US"/>
              <a:t> Вы должны знать о том, где можно получить полезную и достоверную информацию о финансовых услугах и инструментах, уметь анализировать её. 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6.	</a:t>
            </a:r>
            <a:r>
              <a:rPr lang="en-US" b="1"/>
              <a:t>Умеют выбирать финансовые услуги.</a:t>
            </a:r>
            <a:r>
              <a:rPr lang="en-US"/>
              <a:t> Прежде чем выбрать услугу, необходимо проверить надёжность компании, которая её предлагает. Работайте только с теми компаниями, которые имеют лицензию и внесены в государственный реестр. Сравнивайте условия, предлагаемые различными компаниями, выбирайте наиболее оптимальный вариант. 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/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62230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906357" y="4715907"/>
            <a:ext cx="4984961" cy="4467701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u="sng"/>
              <a:t>Интерактивный вопрос:</a:t>
            </a:r>
            <a:r>
              <a:rPr lang="en-US"/>
              <a:t> Как вы думаете, сколько процентов населения Земли имеют способности к ведению собственного бизнеса?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/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Всего 2% людей склоны создавать собственный бизнес и вести предпринимательскую деятельность. Если вы уверены в своей бизнес-идее, то действуйте – создавайте своё дело. Это ваше решение. 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Но что делать, если у вас нет склонности к ведению самостоятельного бизнеса, и вы предпочитаете стать хорошим специалистом и работать в какой-нибудь компании? Как тогда достичь финансовой уверенности? Необходимо соблюдать три обязательных правила: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1.	Дисциплина (удержаться от соблазна сразу потратить деньги)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2.	Расстановка приоритетов (знать, что тебе действительно нужно)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3.	Контроль рисков (выбор компании, чтение договора, сравнение альтернатив)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730062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906357" y="4715907"/>
            <a:ext cx="4984961" cy="446770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С возрастом наши цели меняются и становятся масштабнее. Примерно вот так это происходит на протяжении жизни человека. 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/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u="sng"/>
              <a:t>Интерактивный вопрос</a:t>
            </a:r>
            <a:r>
              <a:rPr lang="en-US"/>
              <a:t>: Как вы думаете, когда вы создадите свою семью, что правильнее – взять ипотеку, снять квартиру или жить с родителями? 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/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На самом деле, единственно верного ответа на этот вопрос не существует, у всех свои жизненные обстоятельства и за любое из этих решений нужно платить – деньгами за ипотечный кредит или съёмную квартиру, ограничением свободы за жизнь с родителями.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Это решение – ваше, каким бы оно ни было, и именно вы несёте за него ответственность.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/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89096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906357" y="4715907"/>
            <a:ext cx="4984961" cy="446770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dirty="0" err="1">
                <a:solidFill>
                  <a:schemeClr val="dk1"/>
                </a:solidFill>
              </a:rPr>
              <a:t>Итак</a:t>
            </a:r>
            <a:r>
              <a:rPr lang="en-US" dirty="0">
                <a:solidFill>
                  <a:schemeClr val="dk1"/>
                </a:solidFill>
              </a:rPr>
              <a:t>, </a:t>
            </a:r>
            <a:r>
              <a:rPr lang="en-US" dirty="0" err="1">
                <a:solidFill>
                  <a:schemeClr val="dk1"/>
                </a:solidFill>
              </a:rPr>
              <a:t>цель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определена</a:t>
            </a:r>
            <a:r>
              <a:rPr lang="en-US" dirty="0">
                <a:solidFill>
                  <a:schemeClr val="dk1"/>
                </a:solidFill>
              </a:rPr>
              <a:t>. </a:t>
            </a:r>
            <a:r>
              <a:rPr lang="en-US" dirty="0" err="1">
                <a:solidFill>
                  <a:schemeClr val="dk1"/>
                </a:solidFill>
              </a:rPr>
              <a:t>Теперь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давайте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разберёмся</a:t>
            </a:r>
            <a:r>
              <a:rPr lang="en-US" dirty="0">
                <a:solidFill>
                  <a:schemeClr val="dk1"/>
                </a:solidFill>
              </a:rPr>
              <a:t>, с </a:t>
            </a:r>
            <a:r>
              <a:rPr lang="en-US" dirty="0" err="1">
                <a:solidFill>
                  <a:schemeClr val="dk1"/>
                </a:solidFill>
              </a:rPr>
              <a:t>чего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необходимо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начинать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планирование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желанной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покупки</a:t>
            </a:r>
            <a:r>
              <a:rPr lang="en-US" dirty="0">
                <a:solidFill>
                  <a:schemeClr val="dk1"/>
                </a:solidFill>
              </a:rPr>
              <a:t>, </a:t>
            </a:r>
            <a:r>
              <a:rPr lang="en-US" dirty="0" err="1">
                <a:solidFill>
                  <a:schemeClr val="dk1"/>
                </a:solidFill>
              </a:rPr>
              <a:t>или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как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составить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личный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финансовый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план</a:t>
            </a:r>
            <a:r>
              <a:rPr lang="en-US" dirty="0">
                <a:solidFill>
                  <a:schemeClr val="dk1"/>
                </a:solidFill>
              </a:rPr>
              <a:t>. 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dirty="0" err="1">
                <a:solidFill>
                  <a:schemeClr val="dk1"/>
                </a:solidFill>
              </a:rPr>
              <a:t>Личный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финансовый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план</a:t>
            </a:r>
            <a:r>
              <a:rPr lang="en-US" dirty="0">
                <a:solidFill>
                  <a:schemeClr val="dk1"/>
                </a:solidFill>
              </a:rPr>
              <a:t> - </a:t>
            </a:r>
            <a:r>
              <a:rPr lang="en-US" dirty="0" err="1">
                <a:solidFill>
                  <a:schemeClr val="dk1"/>
                </a:solidFill>
              </a:rPr>
              <a:t>это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план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действий</a:t>
            </a:r>
            <a:r>
              <a:rPr lang="en-US" dirty="0">
                <a:solidFill>
                  <a:schemeClr val="dk1"/>
                </a:solidFill>
              </a:rPr>
              <a:t>, </a:t>
            </a:r>
            <a:r>
              <a:rPr lang="en-US" dirty="0" err="1">
                <a:solidFill>
                  <a:schemeClr val="dk1"/>
                </a:solidFill>
              </a:rPr>
              <a:t>который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поможет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вам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накопить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или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заработать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деньги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на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желанную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вещь</a:t>
            </a:r>
            <a:r>
              <a:rPr lang="en-US" dirty="0">
                <a:solidFill>
                  <a:schemeClr val="dk1"/>
                </a:solidFill>
              </a:rPr>
              <a:t> (</a:t>
            </a:r>
            <a:r>
              <a:rPr lang="en-US" dirty="0" err="1">
                <a:solidFill>
                  <a:schemeClr val="dk1"/>
                </a:solidFill>
              </a:rPr>
              <a:t>цель</a:t>
            </a:r>
            <a:r>
              <a:rPr lang="en-US" dirty="0">
                <a:solidFill>
                  <a:schemeClr val="dk1"/>
                </a:solidFill>
              </a:rPr>
              <a:t>).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 dirty="0"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u="sng" dirty="0" err="1">
                <a:solidFill>
                  <a:schemeClr val="dk1"/>
                </a:solidFill>
              </a:rPr>
              <a:t>Интерактивный</a:t>
            </a:r>
            <a:r>
              <a:rPr lang="en-US" u="sng" dirty="0">
                <a:solidFill>
                  <a:schemeClr val="dk1"/>
                </a:solidFill>
              </a:rPr>
              <a:t> </a:t>
            </a:r>
            <a:r>
              <a:rPr lang="en-US" u="sng" dirty="0" err="1">
                <a:solidFill>
                  <a:schemeClr val="dk1"/>
                </a:solidFill>
              </a:rPr>
              <a:t>вопрос</a:t>
            </a:r>
            <a:r>
              <a:rPr lang="en-US" u="sng" dirty="0">
                <a:solidFill>
                  <a:schemeClr val="dk1"/>
                </a:solidFill>
              </a:rPr>
              <a:t>: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Вы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пытались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вести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учёт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ваших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карманных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денег</a:t>
            </a:r>
            <a:r>
              <a:rPr lang="en-US" dirty="0">
                <a:solidFill>
                  <a:schemeClr val="dk1"/>
                </a:solidFill>
              </a:rPr>
              <a:t>?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 dirty="0"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dirty="0" err="1">
                <a:solidFill>
                  <a:schemeClr val="dk1"/>
                </a:solidFill>
              </a:rPr>
              <a:t>Что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такое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финансовая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цель</a:t>
            </a:r>
            <a:r>
              <a:rPr lang="en-US" dirty="0">
                <a:solidFill>
                  <a:schemeClr val="dk1"/>
                </a:solidFill>
              </a:rPr>
              <a:t>? </a:t>
            </a:r>
            <a:r>
              <a:rPr lang="en-US" dirty="0" err="1">
                <a:solidFill>
                  <a:schemeClr val="dk1"/>
                </a:solidFill>
              </a:rPr>
              <a:t>Сумма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денег</a:t>
            </a:r>
            <a:r>
              <a:rPr lang="en-US" dirty="0">
                <a:solidFill>
                  <a:schemeClr val="dk1"/>
                </a:solidFill>
              </a:rPr>
              <a:t>, </a:t>
            </a:r>
            <a:r>
              <a:rPr lang="en-US" dirty="0" err="1">
                <a:solidFill>
                  <a:schemeClr val="dk1"/>
                </a:solidFill>
              </a:rPr>
              <a:t>необходимая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для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осуществления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задуманного</a:t>
            </a:r>
            <a:r>
              <a:rPr lang="en-US" dirty="0">
                <a:solidFill>
                  <a:schemeClr val="dk1"/>
                </a:solidFill>
              </a:rPr>
              <a:t>. </a:t>
            </a:r>
            <a:r>
              <a:rPr lang="en-US" dirty="0" err="1">
                <a:solidFill>
                  <a:schemeClr val="dk1"/>
                </a:solidFill>
              </a:rPr>
              <a:t>Теперь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давайте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поймём</a:t>
            </a:r>
            <a:r>
              <a:rPr lang="en-US" dirty="0">
                <a:solidFill>
                  <a:schemeClr val="dk1"/>
                </a:solidFill>
              </a:rPr>
              <a:t>, </a:t>
            </a:r>
            <a:r>
              <a:rPr lang="en-US" dirty="0" err="1">
                <a:solidFill>
                  <a:schemeClr val="dk1"/>
                </a:solidFill>
              </a:rPr>
              <a:t>что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нам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необходимо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сделать</a:t>
            </a:r>
            <a:r>
              <a:rPr lang="en-US" dirty="0">
                <a:solidFill>
                  <a:schemeClr val="dk1"/>
                </a:solidFill>
              </a:rPr>
              <a:t>, </a:t>
            </a:r>
            <a:r>
              <a:rPr lang="en-US" dirty="0" err="1">
                <a:solidFill>
                  <a:schemeClr val="dk1"/>
                </a:solidFill>
              </a:rPr>
              <a:t>чтобы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приблизиться</a:t>
            </a:r>
            <a:r>
              <a:rPr lang="en-US" dirty="0">
                <a:solidFill>
                  <a:schemeClr val="dk1"/>
                </a:solidFill>
              </a:rPr>
              <a:t> к </a:t>
            </a:r>
            <a:r>
              <a:rPr lang="en-US" dirty="0" err="1">
                <a:solidFill>
                  <a:schemeClr val="dk1"/>
                </a:solidFill>
              </a:rPr>
              <a:t>своей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цели</a:t>
            </a:r>
            <a:r>
              <a:rPr lang="en-US" dirty="0">
                <a:solidFill>
                  <a:schemeClr val="dk1"/>
                </a:solidFill>
              </a:rPr>
              <a:t>? (</a:t>
            </a:r>
            <a:r>
              <a:rPr lang="en-US" dirty="0" err="1">
                <a:solidFill>
                  <a:schemeClr val="dk1"/>
                </a:solidFill>
              </a:rPr>
              <a:t>Далее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перечисляем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этапы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планирования</a:t>
            </a:r>
            <a:r>
              <a:rPr lang="en-US" dirty="0">
                <a:solidFill>
                  <a:schemeClr val="dk1"/>
                </a:solidFill>
              </a:rPr>
              <a:t>, </a:t>
            </a:r>
            <a:r>
              <a:rPr lang="en-US" dirty="0" err="1">
                <a:solidFill>
                  <a:schemeClr val="dk1"/>
                </a:solidFill>
              </a:rPr>
              <a:t>указанные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на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слайде</a:t>
            </a:r>
            <a:r>
              <a:rPr lang="en-US" dirty="0">
                <a:solidFill>
                  <a:schemeClr val="dk1"/>
                </a:solidFill>
              </a:rPr>
              <a:t>.)  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021082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906357" y="4715907"/>
            <a:ext cx="4984961" cy="446770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С возрастом наши цели меняются и становятся масштабнее. Примерно вот так это происходит на протяжении жизни человека. 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/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u="sng"/>
              <a:t>Интерактивный вопрос</a:t>
            </a:r>
            <a:r>
              <a:rPr lang="en-US"/>
              <a:t>: Как вы думаете, когда вы создадите свою семью, что правильнее – взять ипотеку, снять квартиру или жить с родителями? 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/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На самом деле, единственно верного ответа на этот вопрос не существует, у всех свои жизненные обстоятельства и за любое из этих решений нужно платить – деньгами за ипотечный кредит или съёмную квартиру, ограничением свободы за жизнь с родителями.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Это решение – ваше, каким бы оно ни было, и именно вы несёте за него ответственность.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/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89096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906357" y="4715907"/>
            <a:ext cx="4984962" cy="446770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Финансовая грамотность – одно из условий, позволяющих добиваться успеха. Заработать деньги сложно, хотя в этом может и повезти, но сохранить их – тоже весьма непростая задача, универсального решения у которой нет. Для начала давайте разберемся, чем финансово грамотные люди отличаются от тех, которые ничего не знают о финансах. 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/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Финансово грамотные люди: 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1.	</a:t>
            </a:r>
            <a:r>
              <a:rPr lang="en-US" b="1"/>
              <a:t>Ведут учёт доходов и расходов.</a:t>
            </a:r>
            <a:r>
              <a:rPr lang="en-US"/>
              <a:t> Чтобы оценить свои возможности и запланировать покупку, записывайте информацию обо всех ваших расходах. Подумайте о том, как сделать так, чтобы ваши доходы превышали расходы. 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2.	</a:t>
            </a:r>
            <a:r>
              <a:rPr lang="en-US" b="1"/>
              <a:t>Тратят меньше, чем зарабатывают.</a:t>
            </a:r>
            <a:r>
              <a:rPr lang="en-US"/>
              <a:t> Нужно стараться тратить меньше, чем зарабатываешь, а если уж пришлось взять в долг – точно просчитать, что сможешь вернуть его вовремя и в полном объёме. 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3.	</a:t>
            </a:r>
            <a:r>
              <a:rPr lang="en-US" b="1"/>
              <a:t>Знают свои права.</a:t>
            </a:r>
            <a:r>
              <a:rPr lang="en-US"/>
              <a:t> Вы всегда должны знать, куда обратиться за помощью, если ваши права были нарушены. Например, с вашими деньгами совершили незаконные действия или вам навязывают покупку финансовых услуг. Кроме того, если вы знаете свои права, то риск, что вас обманут, значительно снижается.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4.	</a:t>
            </a:r>
            <a:r>
              <a:rPr lang="en-US" b="1"/>
              <a:t>Имеют сбережения.</a:t>
            </a:r>
            <a:r>
              <a:rPr lang="en-US"/>
              <a:t> В жизни случаются ситуации, когда вам могут понадобиться накопленные деньги (финансовая подушка безопасности): поступление в вуз, увольнение с работы, больничный и т.д. Это не всегда просто сделать, но вы должны стараться откладывать деньги уже сейчас – они могут вам пригодиться. 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5.	</a:t>
            </a:r>
            <a:r>
              <a:rPr lang="en-US" b="1"/>
              <a:t>Владеют информацией.</a:t>
            </a:r>
            <a:r>
              <a:rPr lang="en-US"/>
              <a:t> Вы должны знать о том, где можно получить полезную и достоверную информацию о финансовых услугах и инструментах, уметь анализировать её. 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6.	</a:t>
            </a:r>
            <a:r>
              <a:rPr lang="en-US" b="1"/>
              <a:t>Умеют выбирать финансовые услуги.</a:t>
            </a:r>
            <a:r>
              <a:rPr lang="en-US"/>
              <a:t> Прежде чем выбрать услугу, необходимо проверить надёжность компании, которая её предлагает. Работайте только с теми компаниями, которые имеют лицензию и внесены в государственный реестр. Сравнивайте условия, предлагаемые различными компаниями, выбирайте наиболее оптимальный вариант. 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/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62230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685800" y="1597820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1371601" y="2914651"/>
            <a:ext cx="6400799" cy="1314449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t" anchorCtr="0"/>
          <a:lstStyle>
            <a:lvl1pPr marL="0" marR="0" lvl="0" indent="0" algn="ctr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457154" algn="ctr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914309" algn="ctr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1371463" algn="ctr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1828617" algn="ctr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495" marR="0" lvl="5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649" marR="0" lvl="6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5802" marR="0" lvl="7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2957" marR="0" lvl="8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22817" y="4769565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r">
              <a:buClr>
                <a:srgbClr val="888888"/>
              </a:buClr>
              <a:buSzPct val="25000"/>
            </a:pPr>
            <a:fld id="{00000000-1234-1234-1234-123412341234}" type="slidenum">
              <a:rPr lang="en-US" sz="120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Clr>
                  <a:srgbClr val="888888"/>
                </a:buClr>
                <a:buSzPct val="25000"/>
              </a:p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Vertical Title and Tex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6629400" y="205978"/>
            <a:ext cx="2057400" cy="4388646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457200" y="205978"/>
            <a:ext cx="6019799" cy="4388646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t" anchorCtr="0"/>
          <a:lstStyle>
            <a:lvl1pPr marL="342866" marR="0" lvl="0" indent="-139686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83692" marR="0" lvl="1" indent="-1233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19078" marR="0" lvl="2" indent="-10159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737186" marR="0" lvl="3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194340" marR="0" lvl="4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495" marR="0" lvl="5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649" marR="0" lvl="6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5802" marR="0" lvl="7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2957" marR="0" lvl="8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8422817" y="4769565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r">
              <a:buClr>
                <a:srgbClr val="888888"/>
              </a:buClr>
              <a:buSzPct val="25000"/>
            </a:pPr>
            <a:fld id="{00000000-1234-1234-1234-123412341234}" type="slidenum">
              <a:rPr lang="en-US" sz="120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Clr>
                  <a:srgbClr val="888888"/>
                </a:buClr>
                <a:buSzPct val="25000"/>
              </a:p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3078892"/>
            <a:ext cx="9144000" cy="2064609"/>
          </a:xfrm>
          <a:prstGeom prst="rect">
            <a:avLst/>
          </a:prstGeom>
          <a:solidFill>
            <a:schemeClr val="accent6"/>
          </a:solidFill>
          <a:ln>
            <a:solidFill>
              <a:srgbClr val="AB525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algn="ctr" defTabSz="685732"/>
            <a:endParaRPr lang="en-US" kern="12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-1"/>
            <a:ext cx="9144000" cy="1026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algn="ctr" defTabSz="685732"/>
            <a:endParaRPr lang="en-US" kern="1200">
              <a:solidFill>
                <a:prstClr val="whit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51408" y="4196152"/>
            <a:ext cx="4324864" cy="494270"/>
          </a:xfrm>
        </p:spPr>
        <p:txBody>
          <a:bodyPr>
            <a:norm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</a:defRPr>
            </a:lvl1pPr>
            <a:lvl2pPr marL="342866" indent="0" algn="ctr">
              <a:buNone/>
              <a:defRPr sz="1500"/>
            </a:lvl2pPr>
            <a:lvl3pPr marL="685732" indent="0" algn="ctr">
              <a:buNone/>
              <a:defRPr sz="1400"/>
            </a:lvl3pPr>
            <a:lvl4pPr marL="1028597" indent="0" algn="ctr">
              <a:buNone/>
              <a:defRPr sz="1200"/>
            </a:lvl4pPr>
            <a:lvl5pPr marL="1371463" indent="0" algn="ctr">
              <a:buNone/>
              <a:defRPr sz="1200"/>
            </a:lvl5pPr>
            <a:lvl6pPr marL="1714328" indent="0" algn="ctr">
              <a:buNone/>
              <a:defRPr sz="1200"/>
            </a:lvl6pPr>
            <a:lvl7pPr marL="2057195" indent="0" algn="ctr">
              <a:buNone/>
              <a:defRPr sz="1200"/>
            </a:lvl7pPr>
            <a:lvl8pPr marL="2400060" indent="0" algn="ctr">
              <a:buNone/>
              <a:defRPr sz="1200"/>
            </a:lvl8pPr>
            <a:lvl9pPr marL="2742926" indent="0" algn="ctr">
              <a:buNone/>
              <a:defRPr sz="1200"/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51406" y="3089189"/>
            <a:ext cx="4324865" cy="1019433"/>
          </a:xfrm>
        </p:spPr>
        <p:txBody>
          <a:bodyPr anchor="b">
            <a:normAutofit/>
          </a:bodyPr>
          <a:lstStyle>
            <a:lvl1pPr>
              <a:defRPr sz="1500">
                <a:solidFill>
                  <a:srgbClr val="FFFFFF"/>
                </a:solidFill>
              </a:defRPr>
            </a:lvl1pPr>
          </a:lstStyle>
          <a:p>
            <a:r>
              <a:rPr lang="ru-RU" dirty="0" err="1" smtClean="0"/>
              <a:t>Click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edit</a:t>
            </a:r>
            <a:r>
              <a:rPr lang="ru-RU" dirty="0" smtClean="0"/>
              <a:t> </a:t>
            </a:r>
            <a:r>
              <a:rPr lang="ru-RU" dirty="0" err="1" smtClean="0"/>
              <a:t>Master</a:t>
            </a:r>
            <a:r>
              <a:rPr lang="ru-RU" dirty="0" smtClean="0"/>
              <a:t> </a:t>
            </a:r>
            <a:r>
              <a:rPr lang="ru-RU" dirty="0" err="1" smtClean="0"/>
              <a:t>title</a:t>
            </a:r>
            <a:r>
              <a:rPr lang="ru-RU" dirty="0" smtClean="0"/>
              <a:t> </a:t>
            </a:r>
            <a:r>
              <a:rPr lang="ru-RU" dirty="0" err="1" smtClean="0"/>
              <a:t>style</a:t>
            </a:r>
            <a:endParaRPr lang="en-US" dirty="0"/>
          </a:p>
        </p:txBody>
      </p:sp>
      <p:sp>
        <p:nvSpPr>
          <p:cNvPr id="16" name="Date Placeholder 26"/>
          <p:cNvSpPr>
            <a:spLocks noGrp="1"/>
          </p:cNvSpPr>
          <p:nvPr>
            <p:ph type="dt" sz="half" idx="2"/>
          </p:nvPr>
        </p:nvSpPr>
        <p:spPr>
          <a:xfrm>
            <a:off x="4576119" y="4736373"/>
            <a:ext cx="2133600" cy="273844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 defTabSz="685732"/>
            <a:endParaRPr lang="en-US" kern="1200" dirty="0">
              <a:ea typeface="+mn-ea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 hasCustomPrompt="1"/>
          </p:nvPr>
        </p:nvSpPr>
        <p:spPr>
          <a:xfrm>
            <a:off x="411893" y="4196151"/>
            <a:ext cx="4058227" cy="499420"/>
          </a:xfrm>
        </p:spPr>
        <p:txBody>
          <a:bodyPr>
            <a:noAutofit/>
          </a:bodyPr>
          <a:lstStyle>
            <a:lvl1pPr marL="0" indent="0" algn="r">
              <a:buNone/>
              <a:defRPr sz="1500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dirty="0" smtClean="0"/>
              <a:t>Введите имя автора презентации</a:t>
            </a:r>
            <a:endParaRPr lang="ru-RU" dirty="0"/>
          </a:p>
        </p:txBody>
      </p:sp>
      <p:pic>
        <p:nvPicPr>
          <p:cNvPr id="12" name="Picture 11" descr="alllogo-0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233" y="-231687"/>
            <a:ext cx="2737532" cy="1512089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3"/>
          <a:srcRect l="7494" r="7951"/>
          <a:stretch>
            <a:fillRect/>
          </a:stretch>
        </p:blipFill>
        <p:spPr bwMode="auto">
          <a:xfrm>
            <a:off x="0" y="1026000"/>
            <a:ext cx="9144000" cy="205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83320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2528438" y="252283"/>
            <a:ext cx="2676525" cy="391298"/>
          </a:xfrm>
        </p:spPr>
        <p:txBody>
          <a:bodyPr anchor="ctr">
            <a:normAutofit/>
          </a:bodyPr>
          <a:lstStyle>
            <a:lvl1pPr marL="0" indent="0">
              <a:buNone/>
              <a:defRPr sz="600" cap="all" baseline="0">
                <a:solidFill>
                  <a:srgbClr val="AB5253"/>
                </a:solidFill>
              </a:defRPr>
            </a:lvl1pPr>
          </a:lstStyle>
          <a:p>
            <a:pPr lvl="0"/>
            <a:r>
              <a:rPr lang="ru-RU" dirty="0" smtClean="0"/>
              <a:t>Название раздела</a:t>
            </a: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422470" y="258462"/>
            <a:ext cx="360179" cy="35239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>
                <a:solidFill>
                  <a:srgbClr val="77777A"/>
                </a:solidFill>
              </a:defRPr>
            </a:lvl1pPr>
          </a:lstStyle>
          <a:p>
            <a:fld id="{2EC4EB27-9ADE-42C2-9A98-47F5822B2EE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23710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3078892"/>
            <a:ext cx="9144000" cy="2064609"/>
          </a:xfrm>
          <a:prstGeom prst="rect">
            <a:avLst/>
          </a:prstGeom>
          <a:solidFill>
            <a:srgbClr val="AB5253"/>
          </a:solidFill>
          <a:ln>
            <a:solidFill>
              <a:srgbClr val="AB525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algn="ctr" defTabSz="685732"/>
            <a:endParaRPr lang="en-US" kern="120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-1"/>
            <a:ext cx="9144000" cy="1026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algn="ctr" defTabSz="685732"/>
            <a:endParaRPr lang="en-US" kern="120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1" y="3089190"/>
            <a:ext cx="3938588" cy="556054"/>
          </a:xfrm>
        </p:spPr>
        <p:txBody>
          <a:bodyPr anchor="b"/>
          <a:lstStyle>
            <a:lvl1pPr>
              <a:defRPr sz="150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1" y="3707029"/>
            <a:ext cx="3938588" cy="860210"/>
          </a:xfrm>
        </p:spPr>
        <p:txBody>
          <a:bodyPr>
            <a:normAutofit/>
          </a:bodyPr>
          <a:lstStyle>
            <a:lvl1pPr marL="0" indent="0">
              <a:buNone/>
              <a:defRPr sz="1500">
                <a:solidFill>
                  <a:srgbClr val="E7E6E6"/>
                </a:solidFill>
              </a:defRPr>
            </a:lvl1pPr>
            <a:lvl2pPr marL="34286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59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6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32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19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06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92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2" name="Picture 11" descr="CBRF-Razdelite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9730"/>
            <a:ext cx="9144000" cy="2055600"/>
          </a:xfrm>
          <a:prstGeom prst="rect">
            <a:avLst/>
          </a:prstGeom>
        </p:spPr>
      </p:pic>
      <p:pic>
        <p:nvPicPr>
          <p:cNvPr id="11" name="Picture 10" descr="alllogo-0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233" y="-231687"/>
            <a:ext cx="2737532" cy="1512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363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1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2" y="1369219"/>
            <a:ext cx="4149296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2528438" y="252283"/>
            <a:ext cx="2676525" cy="391298"/>
          </a:xfrm>
        </p:spPr>
        <p:txBody>
          <a:bodyPr anchor="ctr">
            <a:normAutofit/>
          </a:bodyPr>
          <a:lstStyle>
            <a:lvl1pPr marL="0" indent="0">
              <a:buNone/>
              <a:defRPr sz="600" cap="all" baseline="0">
                <a:solidFill>
                  <a:srgbClr val="AB5253"/>
                </a:solidFill>
              </a:defRPr>
            </a:lvl1pPr>
          </a:lstStyle>
          <a:p>
            <a:pPr lvl="0"/>
            <a:r>
              <a:rPr lang="ru-RU" dirty="0" smtClean="0"/>
              <a:t>Название раздела</a:t>
            </a:r>
            <a:endParaRPr lang="en-US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422470" y="258462"/>
            <a:ext cx="360179" cy="35239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>
                <a:solidFill>
                  <a:srgbClr val="77777A"/>
                </a:solidFill>
              </a:defRPr>
            </a:lvl1pPr>
          </a:lstStyle>
          <a:p>
            <a:fld id="{2EC4EB27-9ADE-42C2-9A98-47F5822B2EE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33490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2528438" y="252283"/>
            <a:ext cx="2676525" cy="391298"/>
          </a:xfrm>
        </p:spPr>
        <p:txBody>
          <a:bodyPr anchor="ctr">
            <a:normAutofit/>
          </a:bodyPr>
          <a:lstStyle>
            <a:lvl1pPr marL="0" indent="0">
              <a:buNone/>
              <a:defRPr sz="600" cap="all" baseline="0">
                <a:solidFill>
                  <a:srgbClr val="AB5253"/>
                </a:solidFill>
              </a:defRPr>
            </a:lvl1pPr>
          </a:lstStyle>
          <a:p>
            <a:pPr lvl="0"/>
            <a:r>
              <a:rPr lang="ru-RU" dirty="0" smtClean="0"/>
              <a:t>Название раздела</a:t>
            </a:r>
            <a:endParaRPr lang="en-US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422470" y="258462"/>
            <a:ext cx="360179" cy="35239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>
                <a:solidFill>
                  <a:srgbClr val="77777A"/>
                </a:solidFill>
              </a:defRPr>
            </a:lvl1pPr>
          </a:lstStyle>
          <a:p>
            <a:fld id="{2EC4EB27-9ADE-42C2-9A98-47F5822B2EE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6425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2528438" y="252283"/>
            <a:ext cx="2676525" cy="391298"/>
          </a:xfrm>
        </p:spPr>
        <p:txBody>
          <a:bodyPr anchor="ctr">
            <a:normAutofit/>
          </a:bodyPr>
          <a:lstStyle>
            <a:lvl1pPr marL="0" indent="0">
              <a:buNone/>
              <a:defRPr sz="600" cap="all" baseline="0">
                <a:solidFill>
                  <a:srgbClr val="AB5253"/>
                </a:solidFill>
              </a:defRPr>
            </a:lvl1pPr>
          </a:lstStyle>
          <a:p>
            <a:pPr lvl="0"/>
            <a:r>
              <a:rPr lang="ru-RU" dirty="0" smtClean="0"/>
              <a:t>Название раздела</a:t>
            </a:r>
            <a:endParaRPr lang="en-US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422470" y="258462"/>
            <a:ext cx="360179" cy="35239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>
                <a:solidFill>
                  <a:srgbClr val="77777A"/>
                </a:solidFill>
              </a:defRPr>
            </a:lvl1pPr>
          </a:lstStyle>
          <a:p>
            <a:fld id="{2EC4EB27-9ADE-42C2-9A98-47F5822B2EE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07329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30595" y="906163"/>
            <a:ext cx="4947852" cy="535460"/>
          </a:xfrm>
        </p:spPr>
        <p:txBody>
          <a:bodyPr anchor="t">
            <a:normAutofit/>
          </a:bodyPr>
          <a:lstStyle>
            <a:lvl1pPr>
              <a:defRPr sz="15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07703" y="906163"/>
            <a:ext cx="3016947" cy="3777950"/>
          </a:xfrm>
        </p:spPr>
        <p:txBody>
          <a:bodyPr/>
          <a:lstStyle>
            <a:lvl1pPr marL="0" indent="0">
              <a:buNone/>
              <a:defRPr sz="2400"/>
            </a:lvl1pPr>
            <a:lvl2pPr marL="342866" indent="0">
              <a:buNone/>
              <a:defRPr sz="2100"/>
            </a:lvl2pPr>
            <a:lvl3pPr marL="685732" indent="0">
              <a:buNone/>
              <a:defRPr sz="1800"/>
            </a:lvl3pPr>
            <a:lvl4pPr marL="1028597" indent="0">
              <a:buNone/>
              <a:defRPr sz="1500"/>
            </a:lvl4pPr>
            <a:lvl5pPr marL="1371463" indent="0">
              <a:buNone/>
              <a:defRPr sz="1500"/>
            </a:lvl5pPr>
            <a:lvl6pPr marL="1714328" indent="0">
              <a:buNone/>
              <a:defRPr sz="1500"/>
            </a:lvl6pPr>
            <a:lvl7pPr marL="2057195" indent="0">
              <a:buNone/>
              <a:defRPr sz="1500"/>
            </a:lvl7pPr>
            <a:lvl8pPr marL="2400060" indent="0">
              <a:buNone/>
              <a:defRPr sz="1500"/>
            </a:lvl8pPr>
            <a:lvl9pPr marL="2742926" indent="0">
              <a:buNone/>
              <a:defRPr sz="15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30595" y="1585786"/>
            <a:ext cx="4947852" cy="3104282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  <a:lvl2pPr marL="342866" indent="0">
              <a:buNone/>
              <a:defRPr sz="1100"/>
            </a:lvl2pPr>
            <a:lvl3pPr marL="685732" indent="0">
              <a:buNone/>
              <a:defRPr sz="900"/>
            </a:lvl3pPr>
            <a:lvl4pPr marL="1028597" indent="0">
              <a:buNone/>
              <a:defRPr sz="800"/>
            </a:lvl4pPr>
            <a:lvl5pPr marL="1371463" indent="0">
              <a:buNone/>
              <a:defRPr sz="800"/>
            </a:lvl5pPr>
            <a:lvl6pPr marL="1714328" indent="0">
              <a:buNone/>
              <a:defRPr sz="800"/>
            </a:lvl6pPr>
            <a:lvl7pPr marL="2057195" indent="0">
              <a:buNone/>
              <a:defRPr sz="800"/>
            </a:lvl7pPr>
            <a:lvl8pPr marL="2400060" indent="0">
              <a:buNone/>
              <a:defRPr sz="800"/>
            </a:lvl8pPr>
            <a:lvl9pPr marL="2742926" indent="0">
              <a:buNone/>
              <a:defRPr sz="8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2528438" y="252283"/>
            <a:ext cx="2676525" cy="391298"/>
          </a:xfrm>
        </p:spPr>
        <p:txBody>
          <a:bodyPr anchor="ctr">
            <a:normAutofit/>
          </a:bodyPr>
          <a:lstStyle>
            <a:lvl1pPr marL="0" indent="0">
              <a:buNone/>
              <a:defRPr sz="600" cap="all" baseline="0">
                <a:solidFill>
                  <a:srgbClr val="AB5253"/>
                </a:solidFill>
              </a:defRPr>
            </a:lvl1pPr>
          </a:lstStyle>
          <a:p>
            <a:pPr lvl="0"/>
            <a:r>
              <a:rPr lang="ru-RU" dirty="0" smtClean="0"/>
              <a:t>Название раздела</a:t>
            </a:r>
            <a:endParaRPr lang="en-US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422470" y="258462"/>
            <a:ext cx="360179" cy="35239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>
                <a:solidFill>
                  <a:srgbClr val="77777A"/>
                </a:solidFill>
              </a:defRPr>
            </a:lvl1pPr>
          </a:lstStyle>
          <a:p>
            <a:fld id="{2EC4EB27-9ADE-42C2-9A98-47F5822B2EE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86540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 userDrawn="1"/>
        </p:nvSpPr>
        <p:spPr>
          <a:xfrm>
            <a:off x="-1549399" y="1006079"/>
            <a:ext cx="1423988" cy="1700213"/>
          </a:xfrm>
          <a:prstGeom prst="rect">
            <a:avLst/>
          </a:prstGeom>
          <a:noFill/>
        </p:spPr>
        <p:txBody>
          <a:bodyPr lIns="0" tIns="0" rIns="0" bIns="0"/>
          <a:lstStyle/>
          <a:p>
            <a:pPr defTabSz="685732">
              <a:defRPr/>
            </a:pP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Первый уровень</a:t>
            </a:r>
            <a: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  <a:t>, 14pt</a:t>
            </a:r>
          </a:p>
          <a:p>
            <a:pPr marL="85717" lvl="1" indent="-85717" defTabSz="685732">
              <a:spcBef>
                <a:spcPts val="225"/>
              </a:spcBef>
              <a:buSzPct val="100000"/>
              <a:buFontTx/>
              <a:buBlip>
                <a:blip r:embed="rId2"/>
              </a:buBlip>
              <a:defRPr/>
            </a:pP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Второй уровень, </a:t>
            </a:r>
            <a: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  <a:t>14pt</a:t>
            </a:r>
          </a:p>
          <a:p>
            <a:pPr marL="164290" lvl="2" indent="-100003" defTabSz="685732">
              <a:spcBef>
                <a:spcPts val="188"/>
              </a:spcBef>
              <a:buFontTx/>
              <a:buBlip>
                <a:blip r:embed="rId3"/>
              </a:buBlip>
              <a:defRPr/>
            </a:pPr>
            <a:r>
              <a:rPr lang="ru-RU" sz="600" kern="1200" dirty="0">
                <a:solidFill>
                  <a:srgbClr val="8A8A8D"/>
                </a:solidFill>
                <a:ea typeface="+mn-ea"/>
                <a:cs typeface="+mn-cs"/>
              </a:rPr>
              <a:t>Третий уровень, </a:t>
            </a:r>
            <a:r>
              <a:rPr lang="en-US" sz="600" kern="1200" dirty="0">
                <a:solidFill>
                  <a:srgbClr val="8A8A8D"/>
                </a:solidFill>
                <a:ea typeface="+mn-ea"/>
                <a:cs typeface="+mn-cs"/>
              </a:rPr>
              <a:t>12pt</a:t>
            </a:r>
            <a:endParaRPr lang="ru-RU" sz="600" kern="1200" dirty="0">
              <a:solidFill>
                <a:srgbClr val="8A8A8D"/>
              </a:solidFill>
              <a:ea typeface="+mn-ea"/>
              <a:cs typeface="+mn-cs"/>
            </a:endParaRPr>
          </a:p>
          <a:p>
            <a:pPr defTabSz="685732">
              <a:spcBef>
                <a:spcPts val="1350"/>
              </a:spcBef>
              <a:defRPr/>
            </a:pP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Для смены уровня  нажмите </a:t>
            </a:r>
            <a:r>
              <a:rPr lang="en-US" sz="800" b="1" kern="1200" dirty="0">
                <a:solidFill>
                  <a:srgbClr val="8A8A8D"/>
                </a:solidFill>
                <a:ea typeface="+mn-ea"/>
                <a:cs typeface="+mn-cs"/>
              </a:rPr>
              <a:t>Tab</a:t>
            </a:r>
            <a: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  <a:t>,</a:t>
            </a:r>
            <a:b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</a:b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либо выделите  набранную строку</a:t>
            </a:r>
            <a: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  <a:t/>
            </a:r>
            <a:b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</a:b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и нажмите</a:t>
            </a:r>
            <a: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  <a:t> </a:t>
            </a:r>
            <a:r>
              <a:rPr lang="en-US" sz="800" b="1" kern="1200" dirty="0">
                <a:solidFill>
                  <a:srgbClr val="8A8A8D"/>
                </a:solidFill>
                <a:ea typeface="+mn-ea"/>
                <a:cs typeface="+mn-cs"/>
              </a:rPr>
              <a:t>Tab.</a:t>
            </a:r>
            <a:endParaRPr lang="ru-RU" sz="800" b="1" kern="1200" dirty="0">
              <a:solidFill>
                <a:srgbClr val="8A8A8D"/>
              </a:solidFill>
              <a:ea typeface="+mn-ea"/>
              <a:cs typeface="+mn-cs"/>
            </a:endParaRPr>
          </a:p>
          <a:p>
            <a:pPr defTabSz="685732">
              <a:spcBef>
                <a:spcPts val="450"/>
              </a:spcBef>
              <a:defRPr/>
            </a:pP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Для перехода</a:t>
            </a:r>
            <a:b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</a:b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на</a:t>
            </a:r>
            <a:r>
              <a:rPr lang="ru-RU" sz="800" kern="1200" dirty="0">
                <a:solidFill>
                  <a:srgbClr val="8A8A8D"/>
                </a:solidFill>
                <a:ea typeface="+mn-ea"/>
                <a:cs typeface="Arial" pitchFamily="34" charset="0"/>
              </a:rPr>
              <a:t> предыдущий — </a:t>
            </a:r>
            <a:r>
              <a:rPr lang="en-US" sz="800" b="1" kern="1200" dirty="0" err="1">
                <a:solidFill>
                  <a:srgbClr val="8A8A8D"/>
                </a:solidFill>
                <a:ea typeface="+mn-ea"/>
                <a:cs typeface="+mn-cs"/>
              </a:rPr>
              <a:t>Shift+Tab</a:t>
            </a:r>
            <a:r>
              <a:rPr lang="ru-RU" sz="800" b="1" kern="1200" dirty="0">
                <a:solidFill>
                  <a:srgbClr val="8A8A8D"/>
                </a:solidFill>
                <a:ea typeface="+mn-ea"/>
                <a:cs typeface="+mn-cs"/>
              </a:rPr>
              <a:t>.</a:t>
            </a:r>
            <a:endParaRPr lang="en-US" sz="800" b="1" kern="1200" dirty="0">
              <a:solidFill>
                <a:srgbClr val="8A8A8D"/>
              </a:solidFill>
              <a:ea typeface="+mn-ea"/>
              <a:cs typeface="+mn-cs"/>
            </a:endParaRPr>
          </a:p>
        </p:txBody>
      </p:sp>
      <p:sp>
        <p:nvSpPr>
          <p:cNvPr id="5" name="Прямоугольник 6"/>
          <p:cNvSpPr/>
          <p:nvPr userDrawn="1"/>
        </p:nvSpPr>
        <p:spPr>
          <a:xfrm>
            <a:off x="-1554162" y="2824165"/>
            <a:ext cx="1428751" cy="1477328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defTabSz="685732">
              <a:defRPr/>
            </a:pPr>
            <a:r>
              <a:rPr lang="ru-RU" sz="800" b="1" kern="1200" dirty="0">
                <a:solidFill>
                  <a:srgbClr val="8A8A8D"/>
                </a:solidFill>
                <a:ea typeface="+mn-ea"/>
                <a:cs typeface="+mn-cs"/>
              </a:rPr>
              <a:t>Располагайте информацию </a:t>
            </a:r>
            <a:br>
              <a:rPr lang="ru-RU" sz="800" b="1" kern="1200" dirty="0">
                <a:solidFill>
                  <a:srgbClr val="8A8A8D"/>
                </a:solidFill>
                <a:ea typeface="+mn-ea"/>
                <a:cs typeface="+mn-cs"/>
              </a:rPr>
            </a:br>
            <a:r>
              <a:rPr lang="ru-RU" sz="800" b="1" kern="1200" dirty="0">
                <a:solidFill>
                  <a:srgbClr val="8A8A8D"/>
                </a:solidFill>
                <a:ea typeface="+mn-ea"/>
                <a:cs typeface="+mn-cs"/>
              </a:rPr>
              <a:t>в пределах модульной сетки</a:t>
            </a: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, </a:t>
            </a:r>
            <a:b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</a:b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которая задается направляющими:</a:t>
            </a:r>
          </a:p>
          <a:p>
            <a:pPr defTabSz="685732">
              <a:defRPr/>
            </a:pP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отображение / </a:t>
            </a:r>
          </a:p>
          <a:p>
            <a:pPr defTabSz="685732">
              <a:defRPr/>
            </a:pP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скрытие — «Alt+F9»;</a:t>
            </a:r>
          </a:p>
          <a:p>
            <a:pPr defTabSz="685732">
              <a:defRPr/>
            </a:pP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дублирование — перетаскивание </a:t>
            </a:r>
            <a:b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</a:b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с помощью клавиши «</a:t>
            </a:r>
            <a:r>
              <a:rPr lang="ru-RU" sz="800" kern="1200" dirty="0" err="1">
                <a:solidFill>
                  <a:srgbClr val="8A8A8D"/>
                </a:solidFill>
                <a:ea typeface="+mn-ea"/>
                <a:cs typeface="+mn-cs"/>
              </a:rPr>
              <a:t>Ctrl</a:t>
            </a: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»;</a:t>
            </a:r>
          </a:p>
          <a:p>
            <a:pPr defTabSz="685732">
              <a:defRPr/>
            </a:pP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удаление — перетаскивание </a:t>
            </a:r>
            <a:b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</a:b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за край слайда.</a:t>
            </a:r>
            <a:endParaRPr lang="en-US" sz="800" kern="1200" dirty="0">
              <a:solidFill>
                <a:srgbClr val="8A8A8D"/>
              </a:solidFill>
              <a:ea typeface="+mn-ea"/>
              <a:cs typeface="+mn-cs"/>
            </a:endParaRPr>
          </a:p>
        </p:txBody>
      </p:sp>
      <p:sp>
        <p:nvSpPr>
          <p:cNvPr id="6" name="Прямоугольник 11"/>
          <p:cNvSpPr/>
          <p:nvPr userDrawn="1"/>
        </p:nvSpPr>
        <p:spPr>
          <a:xfrm>
            <a:off x="9164640" y="1006079"/>
            <a:ext cx="1428751" cy="1431158"/>
          </a:xfrm>
          <a:prstGeom prst="rect">
            <a:avLst/>
          </a:prstGeom>
        </p:spPr>
        <p:txBody>
          <a:bodyPr lIns="68573" tIns="0" rIns="68573" bIns="34286">
            <a:spAutoFit/>
          </a:bodyPr>
          <a:lstStyle/>
          <a:p>
            <a:pPr marL="66668" defTabSz="685732">
              <a:defRPr/>
            </a:pP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Для вставки рисунка рекомендуется использовать соответствующий </a:t>
            </a:r>
            <a:b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</a:b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макет: </a:t>
            </a:r>
            <a:endParaRPr lang="en-US" sz="800" kern="1200" dirty="0">
              <a:solidFill>
                <a:srgbClr val="8A8A8D"/>
              </a:solidFill>
              <a:ea typeface="+mn-ea"/>
              <a:cs typeface="+mn-cs"/>
            </a:endParaRPr>
          </a:p>
          <a:p>
            <a:pPr defTabSz="685732">
              <a:defRPr/>
            </a:pPr>
            <a: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  <a:t> </a:t>
            </a: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«Изображение</a:t>
            </a:r>
            <a: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  <a:t/>
            </a:r>
            <a:b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</a:br>
            <a: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  <a:t>  </a:t>
            </a: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и объект»,</a:t>
            </a:r>
            <a:b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</a:b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 «Два рисунка</a:t>
            </a:r>
            <a: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  <a:t/>
            </a:r>
            <a:b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</a:br>
            <a: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  <a:t>   </a:t>
            </a: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и два текста»</a:t>
            </a:r>
            <a: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  <a:t/>
            </a:r>
            <a:b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</a:br>
            <a: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  <a:t>   </a:t>
            </a: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и т.д. (вкладка </a:t>
            </a:r>
            <a:r>
              <a:rPr lang="ru-RU" sz="800" b="1" kern="1200" dirty="0">
                <a:solidFill>
                  <a:srgbClr val="8A8A8D"/>
                </a:solidFill>
                <a:ea typeface="+mn-ea"/>
                <a:cs typeface="+mn-cs"/>
              </a:rPr>
              <a:t>«Главная» </a:t>
            </a: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→ </a:t>
            </a:r>
            <a:r>
              <a:rPr lang="ru-RU" sz="800" b="1" kern="1200" dirty="0">
                <a:solidFill>
                  <a:srgbClr val="8A8A8D"/>
                </a:solidFill>
                <a:ea typeface="+mn-ea"/>
                <a:cs typeface="+mn-cs"/>
              </a:rPr>
              <a:t>«Макет»</a:t>
            </a: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)</a:t>
            </a:r>
          </a:p>
        </p:txBody>
      </p:sp>
      <p:sp>
        <p:nvSpPr>
          <p:cNvPr id="7" name="Прямоугольник 12"/>
          <p:cNvSpPr/>
          <p:nvPr userDrawn="1"/>
        </p:nvSpPr>
        <p:spPr>
          <a:xfrm>
            <a:off x="9324976" y="1"/>
            <a:ext cx="1919288" cy="507831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defTabSz="685732">
              <a:defRPr/>
            </a:pPr>
            <a:r>
              <a:rPr lang="ru-RU" sz="800" i="1" kern="1200" dirty="0">
                <a:solidFill>
                  <a:srgbClr val="8A8A8D"/>
                </a:solidFill>
                <a:ea typeface="+mn-ea"/>
                <a:cs typeface="+mn-cs"/>
              </a:rPr>
              <a:t>Макет «заголовок и объект».</a:t>
            </a:r>
          </a:p>
          <a:p>
            <a:pPr defTabSz="685732">
              <a:defRPr/>
            </a:pPr>
            <a:r>
              <a:rPr lang="ru-RU" sz="800" i="1" kern="1200" dirty="0">
                <a:solidFill>
                  <a:srgbClr val="8A8A8D"/>
                </a:solidFill>
                <a:ea typeface="+mn-ea"/>
                <a:cs typeface="+mn-cs"/>
              </a:rPr>
              <a:t>Может использоваться для текста, вставки таблицы, диаграммы, схемы </a:t>
            </a:r>
            <a:r>
              <a:rPr lang="en-US" sz="800" i="1" kern="1200" dirty="0">
                <a:solidFill>
                  <a:srgbClr val="8A8A8D"/>
                </a:solidFill>
                <a:ea typeface="+mn-ea"/>
                <a:cs typeface="+mn-cs"/>
              </a:rPr>
              <a:t>SmartArt</a:t>
            </a:r>
            <a:r>
              <a:rPr lang="ru-RU" sz="800" i="1" kern="1200" dirty="0">
                <a:solidFill>
                  <a:srgbClr val="8A8A8D"/>
                </a:solidFill>
                <a:ea typeface="+mn-ea"/>
                <a:cs typeface="+mn-cs"/>
              </a:rPr>
              <a:t>, рисунка и видеоролика.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8071" y="951310"/>
            <a:ext cx="8425568" cy="3780234"/>
          </a:xfrm>
        </p:spPr>
        <p:txBody>
          <a:bodyPr/>
          <a:lstStyle>
            <a:lvl1pPr>
              <a:spcBef>
                <a:spcPts val="375"/>
              </a:spcBef>
              <a:defRPr/>
            </a:lvl1pPr>
            <a:lvl2pPr>
              <a:spcBef>
                <a:spcPts val="375"/>
              </a:spcBef>
              <a:defRPr/>
            </a:lvl2pPr>
            <a:lvl4pPr>
              <a:spcBef>
                <a:spcPts val="225"/>
              </a:spcBef>
              <a:defRPr/>
            </a:lvl4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58E83-317E-42A7-A362-C0ABA78B0A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1109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Объект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6"/>
          <p:cNvSpPr/>
          <p:nvPr userDrawn="1"/>
        </p:nvSpPr>
        <p:spPr>
          <a:xfrm>
            <a:off x="-1554162" y="2824165"/>
            <a:ext cx="1428751" cy="1477328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defTabSz="685732">
              <a:defRPr/>
            </a:pPr>
            <a:r>
              <a:rPr lang="ru-RU" sz="800" b="1" kern="1200" dirty="0">
                <a:solidFill>
                  <a:srgbClr val="8A8A8D"/>
                </a:solidFill>
                <a:ea typeface="+mn-ea"/>
                <a:cs typeface="+mn-cs"/>
              </a:rPr>
              <a:t>Располагайте информацию </a:t>
            </a:r>
            <a:br>
              <a:rPr lang="ru-RU" sz="800" b="1" kern="1200" dirty="0">
                <a:solidFill>
                  <a:srgbClr val="8A8A8D"/>
                </a:solidFill>
                <a:ea typeface="+mn-ea"/>
                <a:cs typeface="+mn-cs"/>
              </a:rPr>
            </a:br>
            <a:r>
              <a:rPr lang="ru-RU" sz="800" b="1" kern="1200" dirty="0">
                <a:solidFill>
                  <a:srgbClr val="8A8A8D"/>
                </a:solidFill>
                <a:ea typeface="+mn-ea"/>
                <a:cs typeface="+mn-cs"/>
              </a:rPr>
              <a:t>в пределах модульной сетки</a:t>
            </a: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, </a:t>
            </a:r>
            <a:b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</a:b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которая задается направляющими:</a:t>
            </a:r>
          </a:p>
          <a:p>
            <a:pPr defTabSz="685732">
              <a:defRPr/>
            </a:pP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отображение / </a:t>
            </a:r>
          </a:p>
          <a:p>
            <a:pPr defTabSz="685732">
              <a:defRPr/>
            </a:pP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скрытие — «Alt+F9»;</a:t>
            </a:r>
          </a:p>
          <a:p>
            <a:pPr defTabSz="685732">
              <a:defRPr/>
            </a:pP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дублирование — перетаскивание </a:t>
            </a:r>
            <a:b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</a:b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с помощью клавиши «</a:t>
            </a:r>
            <a:r>
              <a:rPr lang="ru-RU" sz="800" kern="1200" dirty="0" err="1">
                <a:solidFill>
                  <a:srgbClr val="8A8A8D"/>
                </a:solidFill>
                <a:ea typeface="+mn-ea"/>
                <a:cs typeface="+mn-cs"/>
              </a:rPr>
              <a:t>Ctrl</a:t>
            </a: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»;</a:t>
            </a:r>
          </a:p>
          <a:p>
            <a:pPr defTabSz="685732">
              <a:defRPr/>
            </a:pP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удаление — перетаскивание </a:t>
            </a:r>
            <a:b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</a:b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за край слайда.</a:t>
            </a:r>
            <a:endParaRPr lang="en-US" sz="800" kern="1200" dirty="0">
              <a:solidFill>
                <a:srgbClr val="8A8A8D"/>
              </a:solidFill>
              <a:ea typeface="+mn-ea"/>
              <a:cs typeface="+mn-cs"/>
            </a:endParaRPr>
          </a:p>
        </p:txBody>
      </p:sp>
      <p:sp>
        <p:nvSpPr>
          <p:cNvPr id="6" name="TextBox 11"/>
          <p:cNvSpPr txBox="1"/>
          <p:nvPr userDrawn="1"/>
        </p:nvSpPr>
        <p:spPr>
          <a:xfrm>
            <a:off x="-1549399" y="1006079"/>
            <a:ext cx="1423988" cy="1700213"/>
          </a:xfrm>
          <a:prstGeom prst="rect">
            <a:avLst/>
          </a:prstGeom>
          <a:noFill/>
        </p:spPr>
        <p:txBody>
          <a:bodyPr lIns="0" tIns="0" rIns="0" bIns="0"/>
          <a:lstStyle/>
          <a:p>
            <a:pPr defTabSz="685732">
              <a:defRPr/>
            </a:pP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Первый уровень</a:t>
            </a:r>
            <a: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  <a:t>, 14pt</a:t>
            </a:r>
          </a:p>
          <a:p>
            <a:pPr marL="85717" lvl="1" indent="-85717" defTabSz="685732">
              <a:spcBef>
                <a:spcPts val="225"/>
              </a:spcBef>
              <a:buSzPct val="100000"/>
              <a:buFontTx/>
              <a:buBlip>
                <a:blip r:embed="rId2"/>
              </a:buBlip>
              <a:defRPr/>
            </a:pP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Второй уровень, </a:t>
            </a:r>
            <a: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  <a:t>14pt</a:t>
            </a:r>
          </a:p>
          <a:p>
            <a:pPr marL="164290" lvl="2" indent="-100003" defTabSz="685732">
              <a:spcBef>
                <a:spcPts val="188"/>
              </a:spcBef>
              <a:buFontTx/>
              <a:buBlip>
                <a:blip r:embed="rId3"/>
              </a:buBlip>
              <a:defRPr/>
            </a:pPr>
            <a:r>
              <a:rPr lang="ru-RU" sz="600" kern="1200" dirty="0">
                <a:solidFill>
                  <a:srgbClr val="8A8A8D"/>
                </a:solidFill>
                <a:ea typeface="+mn-ea"/>
                <a:cs typeface="+mn-cs"/>
              </a:rPr>
              <a:t>Третий уровень, </a:t>
            </a:r>
            <a:r>
              <a:rPr lang="en-US" sz="600" kern="1200" dirty="0">
                <a:solidFill>
                  <a:srgbClr val="8A8A8D"/>
                </a:solidFill>
                <a:ea typeface="+mn-ea"/>
                <a:cs typeface="+mn-cs"/>
              </a:rPr>
              <a:t>12pt</a:t>
            </a:r>
            <a:endParaRPr lang="ru-RU" sz="600" kern="1200" dirty="0">
              <a:solidFill>
                <a:srgbClr val="8A8A8D"/>
              </a:solidFill>
              <a:ea typeface="+mn-ea"/>
              <a:cs typeface="+mn-cs"/>
            </a:endParaRPr>
          </a:p>
          <a:p>
            <a:pPr defTabSz="685732">
              <a:spcBef>
                <a:spcPts val="1350"/>
              </a:spcBef>
              <a:defRPr/>
            </a:pP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Для смены уровня  нажмите </a:t>
            </a:r>
            <a:r>
              <a:rPr lang="en-US" sz="800" b="1" kern="1200" dirty="0">
                <a:solidFill>
                  <a:srgbClr val="8A8A8D"/>
                </a:solidFill>
                <a:ea typeface="+mn-ea"/>
                <a:cs typeface="+mn-cs"/>
              </a:rPr>
              <a:t>Tab</a:t>
            </a:r>
            <a: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  <a:t>,</a:t>
            </a:r>
            <a:b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</a:b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либо выделите  набранную строку</a:t>
            </a:r>
            <a: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  <a:t/>
            </a:r>
            <a:b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</a:b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и нажмите</a:t>
            </a:r>
            <a: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  <a:t> </a:t>
            </a:r>
            <a:r>
              <a:rPr lang="en-US" sz="800" b="1" kern="1200" dirty="0">
                <a:solidFill>
                  <a:srgbClr val="8A8A8D"/>
                </a:solidFill>
                <a:ea typeface="+mn-ea"/>
                <a:cs typeface="+mn-cs"/>
              </a:rPr>
              <a:t>Tab.</a:t>
            </a:r>
            <a:endParaRPr lang="ru-RU" sz="800" b="1" kern="1200" dirty="0">
              <a:solidFill>
                <a:srgbClr val="8A8A8D"/>
              </a:solidFill>
              <a:ea typeface="+mn-ea"/>
              <a:cs typeface="+mn-cs"/>
            </a:endParaRPr>
          </a:p>
          <a:p>
            <a:pPr defTabSz="685732">
              <a:spcBef>
                <a:spcPts val="450"/>
              </a:spcBef>
              <a:defRPr/>
            </a:pP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Для перехода</a:t>
            </a:r>
            <a:b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</a:b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на</a:t>
            </a:r>
            <a:r>
              <a:rPr lang="ru-RU" sz="800" kern="1200" dirty="0">
                <a:solidFill>
                  <a:srgbClr val="8A8A8D"/>
                </a:solidFill>
                <a:ea typeface="+mn-ea"/>
                <a:cs typeface="Arial" pitchFamily="34" charset="0"/>
              </a:rPr>
              <a:t> предыдущий — </a:t>
            </a:r>
            <a:r>
              <a:rPr lang="en-US" sz="800" b="1" kern="1200" dirty="0" err="1">
                <a:solidFill>
                  <a:srgbClr val="8A8A8D"/>
                </a:solidFill>
                <a:ea typeface="+mn-ea"/>
                <a:cs typeface="+mn-cs"/>
              </a:rPr>
              <a:t>Shift+Tab</a:t>
            </a:r>
            <a:r>
              <a:rPr lang="ru-RU" sz="800" b="1" kern="1200" dirty="0">
                <a:solidFill>
                  <a:srgbClr val="8A8A8D"/>
                </a:solidFill>
                <a:ea typeface="+mn-ea"/>
                <a:cs typeface="+mn-cs"/>
              </a:rPr>
              <a:t>.</a:t>
            </a:r>
            <a:endParaRPr lang="en-US" sz="800" b="1" kern="1200" dirty="0">
              <a:solidFill>
                <a:srgbClr val="8A8A8D"/>
              </a:solidFill>
              <a:ea typeface="+mn-ea"/>
              <a:cs typeface="+mn-cs"/>
            </a:endParaRPr>
          </a:p>
        </p:txBody>
      </p:sp>
      <p:sp>
        <p:nvSpPr>
          <p:cNvPr id="7" name="Прямоугольник 9"/>
          <p:cNvSpPr/>
          <p:nvPr userDrawn="1"/>
        </p:nvSpPr>
        <p:spPr>
          <a:xfrm>
            <a:off x="9324976" y="0"/>
            <a:ext cx="1919288" cy="888705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defTabSz="685732">
              <a:defRPr/>
            </a:pPr>
            <a:r>
              <a:rPr lang="ru-RU" sz="800" i="1" kern="1200" dirty="0">
                <a:solidFill>
                  <a:srgbClr val="8A8A8D"/>
                </a:solidFill>
                <a:ea typeface="+mn-ea"/>
                <a:cs typeface="+mn-cs"/>
              </a:rPr>
              <a:t>Макет «объект и подпись».</a:t>
            </a:r>
          </a:p>
          <a:p>
            <a:pPr defTabSz="685732">
              <a:defRPr/>
            </a:pPr>
            <a:r>
              <a:rPr lang="ru-RU" sz="800" i="1" kern="1200" dirty="0">
                <a:solidFill>
                  <a:srgbClr val="8A8A8D"/>
                </a:solidFill>
                <a:ea typeface="+mn-ea"/>
                <a:cs typeface="+mn-cs"/>
              </a:rPr>
              <a:t>Может использоваться для текста, вставки таблицы, диаграммы, схемы </a:t>
            </a:r>
            <a:r>
              <a:rPr lang="en-US" sz="800" i="1" kern="1200" dirty="0">
                <a:solidFill>
                  <a:srgbClr val="8A8A8D"/>
                </a:solidFill>
                <a:ea typeface="+mn-ea"/>
                <a:cs typeface="+mn-cs"/>
              </a:rPr>
              <a:t>SmartArt</a:t>
            </a:r>
            <a:r>
              <a:rPr lang="ru-RU" sz="800" i="1" kern="1200" dirty="0">
                <a:solidFill>
                  <a:srgbClr val="8A8A8D"/>
                </a:solidFill>
                <a:ea typeface="+mn-ea"/>
                <a:cs typeface="+mn-cs"/>
              </a:rPr>
              <a:t>, рисунка и видеоролика</a:t>
            </a:r>
            <a:br>
              <a:rPr lang="ru-RU" sz="800" i="1" kern="1200" dirty="0">
                <a:solidFill>
                  <a:srgbClr val="8A8A8D"/>
                </a:solidFill>
                <a:ea typeface="+mn-ea"/>
                <a:cs typeface="+mn-cs"/>
              </a:rPr>
            </a:br>
            <a:r>
              <a:rPr lang="ru-RU" sz="800" i="1" kern="1200" dirty="0">
                <a:solidFill>
                  <a:srgbClr val="8A8A8D"/>
                </a:solidFill>
                <a:ea typeface="+mn-ea"/>
                <a:cs typeface="+mn-cs"/>
              </a:rPr>
              <a:t>и подписи к выбранному объекту.</a:t>
            </a:r>
          </a:p>
          <a:p>
            <a:pPr defTabSz="685732">
              <a:defRPr/>
            </a:pPr>
            <a:endParaRPr lang="ru-RU" sz="800" i="1" kern="1200" dirty="0">
              <a:solidFill>
                <a:srgbClr val="8A8A8D"/>
              </a:solidFill>
              <a:ea typeface="+mn-ea"/>
              <a:cs typeface="+mn-cs"/>
            </a:endParaRPr>
          </a:p>
          <a:p>
            <a:pPr defTabSz="685732">
              <a:defRPr/>
            </a:pPr>
            <a:endParaRPr lang="ru-RU" sz="800" i="1" kern="1200" dirty="0">
              <a:solidFill>
                <a:srgbClr val="8A8A8D"/>
              </a:solidFill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8071" y="951310"/>
            <a:ext cx="8425568" cy="3132534"/>
          </a:xfrm>
        </p:spPr>
        <p:txBody>
          <a:bodyPr/>
          <a:lstStyle>
            <a:lvl1pPr>
              <a:spcBef>
                <a:spcPts val="375"/>
              </a:spcBef>
              <a:defRPr/>
            </a:lvl1pPr>
            <a:lvl2pPr>
              <a:spcBef>
                <a:spcPts val="375"/>
              </a:spcBef>
              <a:defRPr/>
            </a:lvl2pPr>
            <a:lvl4pPr>
              <a:spcBef>
                <a:spcPts val="225"/>
              </a:spcBef>
              <a:defRPr/>
            </a:lvl4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>
          <a:xfrm>
            <a:off x="358777" y="4191932"/>
            <a:ext cx="8424863" cy="539614"/>
          </a:xfrm>
        </p:spPr>
        <p:txBody>
          <a:bodyPr/>
          <a:lstStyle>
            <a:lvl1pPr>
              <a:spcBef>
                <a:spcPts val="375"/>
              </a:spcBef>
              <a:defRPr/>
            </a:lvl1pPr>
            <a:lvl2pPr>
              <a:spcBef>
                <a:spcPts val="375"/>
              </a:spcBef>
              <a:defRPr/>
            </a:lvl2pPr>
            <a:lvl3pPr>
              <a:spcBef>
                <a:spcPts val="225"/>
              </a:spcBef>
              <a:defRPr/>
            </a:lvl3pPr>
            <a:lvl4pPr>
              <a:spcBef>
                <a:spcPts val="15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6D50C-0155-4BA4-B01E-2C0CDC9A5E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215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t" anchorCtr="0"/>
          <a:lstStyle>
            <a:lvl1pPr marL="342866" marR="0" lvl="0" indent="-139686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83692" marR="0" lvl="1" indent="-1233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19078" marR="0" lvl="2" indent="-10159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737186" marR="0" lvl="3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194340" marR="0" lvl="4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495" marR="0" lvl="5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649" marR="0" lvl="6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5802" marR="0" lvl="7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2957" marR="0" lvl="8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422817" y="4769565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r">
              <a:buClr>
                <a:srgbClr val="888888"/>
              </a:buClr>
              <a:buSzPct val="25000"/>
            </a:pPr>
            <a:fld id="{00000000-1234-1234-1234-123412341234}" type="slidenum">
              <a:rPr lang="en-US" sz="120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Clr>
                  <a:srgbClr val="888888"/>
                </a:buClr>
                <a:buSzPct val="25000"/>
              </a:p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2"/>
          <p:cNvSpPr/>
          <p:nvPr userDrawn="1"/>
        </p:nvSpPr>
        <p:spPr>
          <a:xfrm>
            <a:off x="9324975" y="1"/>
            <a:ext cx="1346200" cy="380873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defTabSz="685732">
              <a:defRPr/>
            </a:pPr>
            <a:r>
              <a:rPr lang="ru-RU" sz="800" i="1" kern="1200" dirty="0">
                <a:solidFill>
                  <a:srgbClr val="8A8A8D"/>
                </a:solidFill>
                <a:ea typeface="+mn-ea"/>
                <a:cs typeface="+mn-cs"/>
              </a:rPr>
              <a:t>Пустой макет.</a:t>
            </a:r>
          </a:p>
          <a:p>
            <a:pPr defTabSz="685732">
              <a:defRPr/>
            </a:pPr>
            <a:r>
              <a:rPr lang="ru-RU" sz="800" i="1" kern="1200" dirty="0">
                <a:solidFill>
                  <a:srgbClr val="8A8A8D"/>
                </a:solidFill>
                <a:ea typeface="+mn-ea"/>
                <a:cs typeface="+mn-cs"/>
              </a:rPr>
              <a:t>Предназначен</a:t>
            </a:r>
            <a:br>
              <a:rPr lang="ru-RU" sz="800" i="1" kern="1200" dirty="0">
                <a:solidFill>
                  <a:srgbClr val="8A8A8D"/>
                </a:solidFill>
                <a:ea typeface="+mn-ea"/>
                <a:cs typeface="+mn-cs"/>
              </a:rPr>
            </a:br>
            <a:r>
              <a:rPr lang="ru-RU" sz="800" i="1" kern="1200" dirty="0">
                <a:solidFill>
                  <a:srgbClr val="8A8A8D"/>
                </a:solidFill>
                <a:ea typeface="+mn-ea"/>
                <a:cs typeface="+mn-cs"/>
              </a:rPr>
              <a:t>для набросков.</a:t>
            </a:r>
          </a:p>
        </p:txBody>
      </p:sp>
      <p:sp>
        <p:nvSpPr>
          <p:cNvPr id="3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C7158-57A6-4690-88EA-37FBA62A2F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939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722312" y="3305177"/>
            <a:ext cx="7772400" cy="1021557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722312" y="2180034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b" anchorCtr="0"/>
          <a:lstStyle>
            <a:lvl1pPr marL="0" marR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45715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91430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137146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182861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495" marR="0" lvl="5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649" marR="0" lvl="6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5802" marR="0" lvl="7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2957" marR="0" lvl="8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422817" y="4769565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r">
              <a:buClr>
                <a:srgbClr val="888888"/>
              </a:buClr>
              <a:buSzPct val="25000"/>
            </a:pPr>
            <a:fld id="{00000000-1234-1234-1234-123412341234}" type="slidenum">
              <a:rPr lang="en-US" sz="120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Clr>
                  <a:srgbClr val="888888"/>
                </a:buClr>
                <a:buSzPct val="25000"/>
              </a:p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4038599" cy="3394472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t" anchorCtr="0"/>
          <a:lstStyle>
            <a:lvl1pPr marL="342866" marR="0" lvl="0" indent="-165083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90496" marR="0" lvl="1" indent="-15556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34316" marR="0" lvl="2" indent="-14222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727027" marR="0" lvl="3" indent="-177782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184182" marR="0" lvl="4" indent="-177782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495" marR="0" lvl="5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649" marR="0" lvl="6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5802" marR="0" lvl="7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2957" marR="0" lvl="8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422817" y="4769565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r">
              <a:buClr>
                <a:srgbClr val="888888"/>
              </a:buClr>
              <a:buSzPct val="25000"/>
            </a:pPr>
            <a:fld id="{00000000-1234-1234-1234-123412341234}" type="slidenum">
              <a:rPr lang="en-US" sz="120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Clr>
                  <a:srgbClr val="888888"/>
                </a:buClr>
                <a:buSzPct val="25000"/>
              </a:p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mparison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57201" y="1151333"/>
            <a:ext cx="4040187" cy="479823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b" anchorCtr="0"/>
          <a:lstStyle>
            <a:lvl1pPr marL="0" marR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2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457154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2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914309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2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1371463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2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1828617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2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495" marR="0" lvl="5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649" marR="0" lvl="6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5802" marR="0" lvl="7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2957" marR="0" lvl="8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2"/>
          </p:nvPr>
        </p:nvSpPr>
        <p:spPr>
          <a:xfrm>
            <a:off x="4645026" y="1151333"/>
            <a:ext cx="4041776" cy="479823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b" anchorCtr="0"/>
          <a:lstStyle>
            <a:lvl1pPr marL="342866" marR="0" lvl="0" indent="-139686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83692" marR="0" lvl="1" indent="-1233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19078" marR="0" lvl="2" indent="-10159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737186" marR="0" lvl="3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194340" marR="0" lvl="4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495" marR="0" lvl="5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649" marR="0" lvl="6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5802" marR="0" lvl="7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2957" marR="0" lvl="8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22817" y="4769565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r">
              <a:buClr>
                <a:srgbClr val="888888"/>
              </a:buClr>
              <a:buSzPct val="25000"/>
            </a:pPr>
            <a:fld id="{00000000-1234-1234-1234-123412341234}" type="slidenum">
              <a:rPr lang="en-US" sz="120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Clr>
                  <a:srgbClr val="888888"/>
                </a:buClr>
                <a:buSzPct val="25000"/>
              </a:p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22817" y="4769565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r">
              <a:buClr>
                <a:srgbClr val="888888"/>
              </a:buClr>
              <a:buSzPct val="25000"/>
            </a:pPr>
            <a:fld id="{00000000-1234-1234-1234-123412341234}" type="slidenum">
              <a:rPr lang="en-US" sz="120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Clr>
                  <a:srgbClr val="888888"/>
                </a:buClr>
                <a:buSzPct val="25000"/>
              </a:p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with Ca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457201" y="204785"/>
            <a:ext cx="3008314" cy="871539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2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3575050" y="204789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t" anchorCtr="0"/>
          <a:lstStyle>
            <a:lvl1pPr marL="342866" marR="0" lvl="0" indent="-139686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83692" marR="0" lvl="1" indent="-1233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19078" marR="0" lvl="2" indent="-10159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737186" marR="0" lvl="3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194340" marR="0" lvl="4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495" marR="0" lvl="5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649" marR="0" lvl="6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5802" marR="0" lvl="7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2957" marR="0" lvl="8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457201" y="1076325"/>
            <a:ext cx="3008314" cy="3518296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t" anchorCtr="0"/>
          <a:lstStyle>
            <a:lvl1pPr marL="342866" marR="0" lvl="0" indent="-139686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83692" marR="0" lvl="1" indent="-1233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19078" marR="0" lvl="2" indent="-10159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737186" marR="0" lvl="3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194340" marR="0" lvl="4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495" marR="0" lvl="5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649" marR="0" lvl="6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5802" marR="0" lvl="7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2957" marR="0" lvl="8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8422817" y="4769565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r">
              <a:buClr>
                <a:srgbClr val="888888"/>
              </a:buClr>
              <a:buSzPct val="25000"/>
            </a:pPr>
            <a:fld id="{00000000-1234-1234-1234-123412341234}" type="slidenum">
              <a:rPr lang="en-US" sz="120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Clr>
                  <a:srgbClr val="888888"/>
                </a:buClr>
                <a:buSzPct val="25000"/>
              </a:p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icture with Capti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1792288" y="3600451"/>
            <a:ext cx="5486400" cy="425053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2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>
            <a:spLocks noGrp="1"/>
          </p:cNvSpPr>
          <p:nvPr>
            <p:ph type="pic" idx="2"/>
          </p:nvPr>
        </p:nvSpPr>
        <p:spPr>
          <a:xfrm>
            <a:off x="1792288" y="459582"/>
            <a:ext cx="5486400" cy="3086101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t" anchorCtr="0"/>
          <a:lstStyle>
            <a:lvl1pPr marL="342866" marR="0" lvl="0" indent="-139686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83692" marR="0" lvl="1" indent="-1233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19078" marR="0" lvl="2" indent="-10159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737186" marR="0" lvl="3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194340" marR="0" lvl="4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495" marR="0" lvl="5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649" marR="0" lvl="6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5802" marR="0" lvl="7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2957" marR="0" lvl="8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1792288" y="4025504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t" anchorCtr="0"/>
          <a:lstStyle>
            <a:lvl1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457154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914309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1371463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1828617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495" marR="0" lvl="5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649" marR="0" lvl="6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5802" marR="0" lvl="7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2957" marR="0" lvl="8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422817" y="4769565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r">
              <a:buClr>
                <a:srgbClr val="888888"/>
              </a:buClr>
              <a:buSzPct val="25000"/>
            </a:pPr>
            <a:fld id="{00000000-1234-1234-1234-123412341234}" type="slidenum">
              <a:rPr lang="en-US" sz="120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Clr>
                  <a:srgbClr val="888888"/>
                </a:buClr>
                <a:buSzPct val="25000"/>
              </a:p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Vertical Tex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t" anchorCtr="0"/>
          <a:lstStyle>
            <a:lvl1pPr marL="342866" marR="0" lvl="0" indent="-139686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83692" marR="0" lvl="1" indent="-1233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19078" marR="0" lvl="2" indent="-10159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737186" marR="0" lvl="3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194340" marR="0" lvl="4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495" marR="0" lvl="5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649" marR="0" lvl="6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5802" marR="0" lvl="7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2957" marR="0" lvl="8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422817" y="4769565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r">
              <a:buClr>
                <a:srgbClr val="888888"/>
              </a:buClr>
              <a:buSzPct val="25000"/>
            </a:pPr>
            <a:fld id="{00000000-1234-1234-1234-123412341234}" type="slidenum">
              <a:rPr lang="en-US" sz="120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Clr>
                  <a:srgbClr val="888888"/>
                </a:buClr>
                <a:buSzPct val="25000"/>
              </a:p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t" anchorCtr="0"/>
          <a:lstStyle>
            <a:lvl1pPr marL="342900" marR="0" lvl="0" indent="-139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83771" marR="0" lvl="1" indent="-123371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19200" marR="0" lvl="2" indent="-1016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737360" marR="0" lvl="3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194560" marR="0" lvl="4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760" marR="0" lvl="5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960" marR="0" lvl="6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6159" marR="0" lvl="7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3359" marR="0" lvl="8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22817" y="4769565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r">
              <a:buClr>
                <a:srgbClr val="888888"/>
              </a:buClr>
              <a:buSzPct val="25000"/>
            </a:pPr>
            <a:fld id="{00000000-1234-1234-1234-123412341234}" type="slidenum">
              <a:rPr lang="en-US" sz="120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Clr>
                  <a:srgbClr val="888888"/>
                </a:buClr>
                <a:buSzPct val="25000"/>
              </a:p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638561"/>
            <a:ext cx="8149796" cy="66417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02736"/>
            <a:ext cx="8149796" cy="353699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47137" y="628521"/>
            <a:ext cx="360405" cy="0"/>
          </a:xfrm>
          <a:prstGeom prst="line">
            <a:avLst/>
          </a:prstGeom>
          <a:ln w="3175" cmpd="sng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flipH="1">
            <a:off x="607543" y="635665"/>
            <a:ext cx="1838067" cy="0"/>
          </a:xfrm>
          <a:prstGeom prst="line">
            <a:avLst/>
          </a:prstGeom>
          <a:ln w="28575" cmpd="sng">
            <a:solidFill>
              <a:srgbClr val="AB525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H="1">
            <a:off x="2433638" y="628521"/>
            <a:ext cx="6344808" cy="0"/>
          </a:xfrm>
          <a:prstGeom prst="line">
            <a:avLst/>
          </a:prstGeom>
          <a:ln w="3175" cmpd="sng">
            <a:solidFill>
              <a:srgbClr val="AB525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V="1">
            <a:off x="609600" y="230982"/>
            <a:ext cx="0" cy="404813"/>
          </a:xfrm>
          <a:prstGeom prst="line">
            <a:avLst/>
          </a:prstGeom>
          <a:ln w="3175" cmpd="sng">
            <a:solidFill>
              <a:srgbClr val="AB525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2443163" y="230982"/>
            <a:ext cx="0" cy="404813"/>
          </a:xfrm>
          <a:prstGeom prst="line">
            <a:avLst/>
          </a:prstGeom>
          <a:ln w="3175" cmpd="sng">
            <a:solidFill>
              <a:srgbClr val="AB525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 userDrawn="1"/>
        </p:nvSpPr>
        <p:spPr>
          <a:xfrm>
            <a:off x="697706" y="346740"/>
            <a:ext cx="1709738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85732"/>
            <a:r>
              <a:rPr lang="ru-RU" sz="600" kern="1200" cap="all" dirty="0" smtClean="0">
                <a:solidFill>
                  <a:srgbClr val="AB5253"/>
                </a:solidFill>
                <a:ea typeface="+mn-ea"/>
                <a:cs typeface="+mn-cs"/>
              </a:rPr>
              <a:t>Что значит быть финансово грамотным?</a:t>
            </a:r>
          </a:p>
        </p:txBody>
      </p:sp>
      <p:sp>
        <p:nvSpPr>
          <p:cNvPr id="1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422470" y="258462"/>
            <a:ext cx="360179" cy="35239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>
                <a:solidFill>
                  <a:srgbClr val="77777A"/>
                </a:solidFill>
              </a:defRPr>
            </a:lvl1pPr>
          </a:lstStyle>
          <a:p>
            <a:pPr defTabSz="685732"/>
            <a:fld id="{2EC4EB27-9ADE-42C2-9A98-47F5822B2EE7}" type="slidenum">
              <a:rPr lang="ru-RU" kern="1200" smtClean="0">
                <a:ea typeface="+mn-ea"/>
                <a:cs typeface="+mn-cs"/>
              </a:rPr>
              <a:pPr defTabSz="685732"/>
              <a:t>‹#›</a:t>
            </a:fld>
            <a:endParaRPr lang="ru-RU" kern="1200" dirty="0">
              <a:ea typeface="+mn-ea"/>
              <a:cs typeface="+mn-cs"/>
            </a:endParaRPr>
          </a:p>
        </p:txBody>
      </p:sp>
      <p:pic>
        <p:nvPicPr>
          <p:cNvPr id="16" name="Picture 15" descr="CBRF-Logo_20mm.png"/>
          <p:cNvPicPr>
            <a:picLocks noChangeAspect="1"/>
          </p:cNvPicPr>
          <p:nvPr userDrawn="1"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301"/>
          <a:stretch/>
        </p:blipFill>
        <p:spPr>
          <a:xfrm>
            <a:off x="278162" y="311944"/>
            <a:ext cx="259415" cy="252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9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hdr="0" ftr="0" dt="0"/>
  <p:txStyles>
    <p:titleStyle>
      <a:lvl1pPr algn="l" defTabSz="685732" rtl="0" eaLnBrk="1" latinLnBrk="0" hangingPunct="1">
        <a:lnSpc>
          <a:spcPct val="90000"/>
        </a:lnSpc>
        <a:spcBef>
          <a:spcPct val="0"/>
        </a:spcBef>
        <a:buNone/>
        <a:defRPr sz="1800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66668" indent="-66668" algn="l" defTabSz="685732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100" kern="1200">
          <a:solidFill>
            <a:srgbClr val="000000"/>
          </a:solidFill>
          <a:latin typeface="+mn-lt"/>
          <a:ea typeface="+mn-ea"/>
          <a:cs typeface="+mn-cs"/>
        </a:defRPr>
      </a:lvl1pPr>
      <a:lvl2pPr marL="133337" indent="-66668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100" kern="1200">
          <a:solidFill>
            <a:srgbClr val="000000"/>
          </a:solidFill>
          <a:latin typeface="+mn-lt"/>
          <a:ea typeface="+mn-ea"/>
          <a:cs typeface="+mn-cs"/>
        </a:defRPr>
      </a:lvl2pPr>
      <a:lvl3pPr marL="201196" indent="-67859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100" kern="1200">
          <a:solidFill>
            <a:srgbClr val="000000"/>
          </a:solidFill>
          <a:latin typeface="+mn-lt"/>
          <a:ea typeface="+mn-ea"/>
          <a:cs typeface="+mn-cs"/>
        </a:defRPr>
      </a:lvl3pPr>
      <a:lvl4pPr marL="267864" indent="-66668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100" kern="1200">
          <a:solidFill>
            <a:srgbClr val="000000"/>
          </a:solidFill>
          <a:latin typeface="+mn-lt"/>
          <a:ea typeface="+mn-ea"/>
          <a:cs typeface="+mn-cs"/>
        </a:defRPr>
      </a:lvl4pPr>
      <a:lvl5pPr marL="334532" indent="-66668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100" kern="1200">
          <a:solidFill>
            <a:srgbClr val="000000"/>
          </a:solidFill>
          <a:latin typeface="+mn-lt"/>
          <a:ea typeface="+mn-ea"/>
          <a:cs typeface="+mn-cs"/>
        </a:defRPr>
      </a:lvl5pPr>
      <a:lvl6pPr marL="1885762" indent="-171433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27" indent="-171433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493" indent="-171433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358" indent="-171433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7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66" algn="l" defTabSz="6857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32" algn="l" defTabSz="6857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97" algn="l" defTabSz="6857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63" algn="l" defTabSz="6857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28" algn="l" defTabSz="6857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95" algn="l" defTabSz="6857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060" algn="l" defTabSz="6857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26" algn="l" defTabSz="6857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ctrTitle" idx="4294967295"/>
          </p:nvPr>
        </p:nvSpPr>
        <p:spPr>
          <a:xfrm>
            <a:off x="0" y="35225"/>
            <a:ext cx="9144000" cy="11025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>
              <a:buSzPct val="25000"/>
            </a:pPr>
            <a:r>
              <a:rPr lang="ru-RU" sz="2800" b="1" dirty="0" smtClean="0">
                <a:latin typeface="Arial"/>
                <a:ea typeface="Arial"/>
                <a:cs typeface="Arial"/>
                <a:sym typeface="Arial"/>
              </a:rPr>
              <a:t>1. При каком уровне дохода в месяц нужно начинать вести бюджет</a:t>
            </a:r>
            <a:endParaRPr lang="en-US" sz="2800" b="1" i="1" dirty="0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0" name="Shape 70"/>
          <p:cNvSpPr/>
          <p:nvPr/>
        </p:nvSpPr>
        <p:spPr>
          <a:xfrm>
            <a:off x="3160449" y="1331650"/>
            <a:ext cx="5921407" cy="3115549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</a:pPr>
            <a:r>
              <a:rPr lang="ru-RU" sz="2000" b="0" i="0" u="none" strike="noStrike" cap="none" dirty="0" smtClean="0">
                <a:solidFill>
                  <a:srgbClr val="000000"/>
                </a:solidFill>
              </a:rPr>
              <a:t>А. От 10 000 рублей в месяц </a:t>
            </a:r>
          </a:p>
          <a:p>
            <a:pPr>
              <a:lnSpc>
                <a:spcPct val="115000"/>
              </a:lnSpc>
              <a:buClr>
                <a:srgbClr val="000000"/>
              </a:buClr>
            </a:pPr>
            <a:endParaRPr lang="ru-RU" sz="1000" b="0" i="0" u="none" strike="noStrike" cap="none" dirty="0" smtClean="0">
              <a:solidFill>
                <a:srgbClr val="000000"/>
              </a:solidFill>
            </a:endParaRPr>
          </a:p>
          <a:p>
            <a:pPr>
              <a:lnSpc>
                <a:spcPct val="115000"/>
              </a:lnSpc>
              <a:buClr>
                <a:srgbClr val="000000"/>
              </a:buClr>
            </a:pPr>
            <a:r>
              <a:rPr lang="ru-RU" sz="2000" dirty="0"/>
              <a:t>Б. От </a:t>
            </a:r>
            <a:r>
              <a:rPr lang="ru-RU" sz="2000" dirty="0" smtClean="0"/>
              <a:t>50 000 </a:t>
            </a:r>
            <a:r>
              <a:rPr lang="ru-RU" sz="2000" dirty="0"/>
              <a:t>рублей в </a:t>
            </a:r>
            <a:r>
              <a:rPr lang="ru-RU" sz="2000" dirty="0" smtClean="0"/>
              <a:t>месяц</a:t>
            </a:r>
          </a:p>
          <a:p>
            <a:pPr>
              <a:lnSpc>
                <a:spcPct val="115000"/>
              </a:lnSpc>
              <a:buClr>
                <a:srgbClr val="000000"/>
              </a:buClr>
            </a:pPr>
            <a:endParaRPr lang="ru-RU" sz="1000" dirty="0" smtClean="0"/>
          </a:p>
          <a:p>
            <a:pPr>
              <a:lnSpc>
                <a:spcPct val="115000"/>
              </a:lnSpc>
              <a:buClr>
                <a:srgbClr val="000000"/>
              </a:buClr>
            </a:pPr>
            <a:r>
              <a:rPr lang="ru-RU" sz="2000" dirty="0" smtClean="0"/>
              <a:t>В</a:t>
            </a:r>
            <a:r>
              <a:rPr lang="ru-RU" sz="2000" dirty="0"/>
              <a:t>. От </a:t>
            </a:r>
            <a:r>
              <a:rPr lang="ru-RU" sz="2000" dirty="0" smtClean="0"/>
              <a:t>100 000 </a:t>
            </a:r>
            <a:r>
              <a:rPr lang="ru-RU" sz="2000" dirty="0"/>
              <a:t>рублей в </a:t>
            </a:r>
            <a:r>
              <a:rPr lang="ru-RU" sz="2000" dirty="0" smtClean="0"/>
              <a:t>месяц</a:t>
            </a:r>
          </a:p>
          <a:p>
            <a:pPr>
              <a:lnSpc>
                <a:spcPct val="115000"/>
              </a:lnSpc>
              <a:buClr>
                <a:srgbClr val="000000"/>
              </a:buClr>
            </a:pPr>
            <a:endParaRPr lang="ru-RU" sz="1000" dirty="0" smtClean="0"/>
          </a:p>
          <a:p>
            <a:pPr>
              <a:lnSpc>
                <a:spcPct val="115000"/>
              </a:lnSpc>
              <a:buClr>
                <a:srgbClr val="000000"/>
              </a:buClr>
            </a:pPr>
            <a:r>
              <a:rPr lang="ru-RU" sz="2000" dirty="0" smtClean="0">
                <a:solidFill>
                  <a:schemeClr val="dk1"/>
                </a:solidFill>
              </a:rPr>
              <a:t>Г. </a:t>
            </a:r>
            <a:r>
              <a:rPr lang="ru-RU" sz="2000" dirty="0">
                <a:solidFill>
                  <a:schemeClr val="dk1"/>
                </a:solidFill>
              </a:rPr>
              <a:t>При </a:t>
            </a:r>
            <a:r>
              <a:rPr lang="ru-RU" sz="2000" dirty="0" smtClean="0">
                <a:solidFill>
                  <a:schemeClr val="dk1"/>
                </a:solidFill>
              </a:rPr>
              <a:t>любом</a:t>
            </a:r>
          </a:p>
          <a:p>
            <a:pPr>
              <a:lnSpc>
                <a:spcPct val="115000"/>
              </a:lnSpc>
              <a:buClr>
                <a:srgbClr val="000000"/>
              </a:buClr>
            </a:pPr>
            <a:endParaRPr lang="ru-RU" sz="1000" dirty="0" smtClean="0">
              <a:solidFill>
                <a:schemeClr val="dk1"/>
              </a:solidFill>
            </a:endParaRPr>
          </a:p>
          <a:p>
            <a:pPr>
              <a:lnSpc>
                <a:spcPct val="115000"/>
              </a:lnSpc>
              <a:buClr>
                <a:srgbClr val="000000"/>
              </a:buClr>
            </a:pPr>
            <a:r>
              <a:rPr lang="ru-RU" sz="2000" dirty="0" smtClean="0">
                <a:solidFill>
                  <a:schemeClr val="dk1"/>
                </a:solidFill>
              </a:rPr>
              <a:t>Д. Планировать нужно только если доходы резко упали</a:t>
            </a:r>
            <a:endParaRPr lang="en-US" sz="2000" dirty="0">
              <a:solidFill>
                <a:schemeClr val="dk1"/>
              </a:solidFill>
            </a:endParaRPr>
          </a:p>
          <a:p>
            <a:pPr>
              <a:lnSpc>
                <a:spcPct val="115000"/>
              </a:lnSpc>
              <a:buClr>
                <a:srgbClr val="000000"/>
              </a:buClr>
            </a:pPr>
            <a:r>
              <a:rPr lang="ru-RU" sz="2000" dirty="0" smtClean="0"/>
              <a:t> </a:t>
            </a:r>
            <a:endParaRPr lang="en-US" sz="2000" dirty="0"/>
          </a:p>
          <a:p>
            <a:pPr>
              <a:lnSpc>
                <a:spcPct val="115000"/>
              </a:lnSpc>
              <a:buClr>
                <a:srgbClr val="000000"/>
              </a:buClr>
            </a:pPr>
            <a:endParaRPr lang="en-US" sz="2000" dirty="0"/>
          </a:p>
          <a:p>
            <a:pPr>
              <a:lnSpc>
                <a:spcPct val="115000"/>
              </a:lnSpc>
              <a:buClr>
                <a:srgbClr val="000000"/>
              </a:buClr>
            </a:pPr>
            <a:endParaRPr lang="en-US" sz="2000" b="0" i="0" u="none" strike="noStrike" cap="none" dirty="0">
              <a:solidFill>
                <a:srgbClr val="000000"/>
              </a:solidFill>
            </a:endParaRPr>
          </a:p>
          <a:p>
            <a:pPr algn="ctr">
              <a:lnSpc>
                <a:spcPct val="115000"/>
              </a:lnSpc>
              <a:buClr>
                <a:srgbClr val="000000"/>
              </a:buClr>
            </a:pPr>
            <a:endParaRPr dirty="0"/>
          </a:p>
        </p:txBody>
      </p:sp>
      <p:pic>
        <p:nvPicPr>
          <p:cNvPr id="71" name="Shape 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7654" y="1825139"/>
            <a:ext cx="2974020" cy="2068497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Shape 72"/>
          <p:cNvSpPr/>
          <p:nvPr/>
        </p:nvSpPr>
        <p:spPr>
          <a:xfrm>
            <a:off x="2743200" y="2459115"/>
            <a:ext cx="1642368" cy="1322772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t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</a:pPr>
            <a:endParaRPr dirty="0"/>
          </a:p>
        </p:txBody>
      </p:sp>
      <p:sp>
        <p:nvSpPr>
          <p:cNvPr id="73" name="Shape 73"/>
          <p:cNvSpPr/>
          <p:nvPr/>
        </p:nvSpPr>
        <p:spPr>
          <a:xfrm>
            <a:off x="4385568" y="2043699"/>
            <a:ext cx="1793289" cy="917001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t" anchorCtr="0">
            <a:noAutofit/>
          </a:bodyPr>
          <a:lstStyle/>
          <a:p>
            <a:pPr algn="ctr">
              <a:lnSpc>
                <a:spcPct val="115000"/>
              </a:lnSpc>
              <a:buClr>
                <a:schemeClr val="dk1"/>
              </a:buClr>
            </a:pPr>
            <a:r>
              <a:rPr lang="en-US" dirty="0">
                <a:solidFill>
                  <a:schemeClr val="dk1"/>
                </a:solidFill>
              </a:rPr>
              <a:t/>
            </a:r>
            <a:br>
              <a:rPr lang="en-US" dirty="0">
                <a:solidFill>
                  <a:schemeClr val="dk1"/>
                </a:solidFill>
              </a:rPr>
            </a:br>
            <a:endParaRPr lang="en-US" dirty="0">
              <a:solidFill>
                <a:schemeClr val="dk1"/>
              </a:solidFill>
            </a:endParaRPr>
          </a:p>
          <a:p>
            <a:pPr algn="ctr">
              <a:lnSpc>
                <a:spcPct val="115000"/>
              </a:lnSpc>
              <a:buClr>
                <a:srgbClr val="000000"/>
              </a:buClr>
            </a:pPr>
            <a:endParaRPr dirty="0">
              <a:solidFill>
                <a:schemeClr val="dk1"/>
              </a:solidFill>
            </a:endParaRPr>
          </a:p>
        </p:txBody>
      </p:sp>
      <p:sp>
        <p:nvSpPr>
          <p:cNvPr id="74" name="Shape 74"/>
          <p:cNvSpPr/>
          <p:nvPr/>
        </p:nvSpPr>
        <p:spPr>
          <a:xfrm>
            <a:off x="6812572" y="1331651"/>
            <a:ext cx="1754377" cy="986976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t" anchorCtr="0">
            <a:noAutofit/>
          </a:bodyPr>
          <a:lstStyle/>
          <a:p>
            <a:pPr algn="ctr">
              <a:lnSpc>
                <a:spcPct val="115000"/>
              </a:lnSpc>
              <a:buClr>
                <a:schemeClr val="dk1"/>
              </a:buClr>
            </a:pPr>
            <a:endParaRPr lang="en-US" sz="1600" dirty="0">
              <a:solidFill>
                <a:schemeClr val="dk1"/>
              </a:solidFill>
            </a:endParaRPr>
          </a:p>
          <a:p>
            <a:pPr algn="ctr">
              <a:lnSpc>
                <a:spcPct val="115000"/>
              </a:lnSpc>
              <a:buClr>
                <a:srgbClr val="000000"/>
              </a:buClr>
            </a:pPr>
            <a:endParaRPr dirty="0">
              <a:solidFill>
                <a:schemeClr val="dk1"/>
              </a:solidFill>
            </a:endParaRPr>
          </a:p>
        </p:txBody>
      </p:sp>
      <p:sp>
        <p:nvSpPr>
          <p:cNvPr id="75" name="Shape 75"/>
          <p:cNvSpPr/>
          <p:nvPr/>
        </p:nvSpPr>
        <p:spPr>
          <a:xfrm>
            <a:off x="6812573" y="2556767"/>
            <a:ext cx="1070797" cy="807869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t" anchorCtr="0">
            <a:noAutofit/>
          </a:bodyPr>
          <a:lstStyle/>
          <a:p>
            <a:pPr algn="ctr">
              <a:lnSpc>
                <a:spcPct val="115000"/>
              </a:lnSpc>
              <a:buClr>
                <a:schemeClr val="dk1"/>
              </a:buClr>
            </a:pPr>
            <a:endParaRPr lang="en-US" dirty="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ctrTitle" idx="4294967295"/>
          </p:nvPr>
        </p:nvSpPr>
        <p:spPr>
          <a:xfrm>
            <a:off x="0" y="-14350"/>
            <a:ext cx="9144000" cy="11025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>
              <a:buSzPct val="25000"/>
            </a:pPr>
            <a:r>
              <a:rPr lang="ru-RU" sz="2800" b="1" dirty="0" smtClean="0">
                <a:latin typeface="Arial"/>
                <a:ea typeface="Arial"/>
                <a:cs typeface="Arial"/>
                <a:sym typeface="Arial"/>
              </a:rPr>
              <a:t>2. </a:t>
            </a:r>
            <a:r>
              <a:rPr lang="ru-RU" sz="2800" b="1" dirty="0" smtClean="0">
                <a:latin typeface="Arial"/>
                <a:ea typeface="Arial"/>
                <a:cs typeface="Arial"/>
              </a:rPr>
              <a:t>Финансово </a:t>
            </a:r>
            <a:r>
              <a:rPr lang="ru-RU" sz="2800" b="1" dirty="0">
                <a:latin typeface="Arial"/>
                <a:ea typeface="Arial"/>
                <a:cs typeface="Arial"/>
              </a:rPr>
              <a:t>грамотный человек</a:t>
            </a:r>
            <a:r>
              <a:rPr lang="ru-RU" sz="2800" b="1" dirty="0" smtClean="0">
                <a:latin typeface="Arial"/>
                <a:ea typeface="Arial"/>
                <a:cs typeface="Arial"/>
              </a:rPr>
              <a:t>:</a:t>
            </a:r>
            <a:endParaRPr lang="en-US" sz="2800" b="1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2" name="Shape 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0454" y="1448317"/>
            <a:ext cx="1202692" cy="3280958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Shape 8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4918" y="301992"/>
            <a:ext cx="733765" cy="733766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Shape 8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055622" y="301991"/>
            <a:ext cx="733765" cy="73376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Shape 89"/>
          <p:cNvSpPr/>
          <p:nvPr/>
        </p:nvSpPr>
        <p:spPr>
          <a:xfrm>
            <a:off x="1803575" y="1179261"/>
            <a:ext cx="6985812" cy="3215544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</a:pPr>
            <a:r>
              <a:rPr lang="ru-RU" sz="2000" dirty="0" smtClean="0"/>
              <a:t>А. </a:t>
            </a:r>
            <a:r>
              <a:rPr lang="ru-RU" sz="2000" dirty="0"/>
              <a:t>Т</a:t>
            </a:r>
            <a:r>
              <a:rPr lang="ru-RU" sz="2000" dirty="0" smtClean="0"/>
              <a:t>ратит </a:t>
            </a:r>
            <a:r>
              <a:rPr lang="ru-RU" sz="2000" dirty="0"/>
              <a:t>меньше, чем зарабатывает</a:t>
            </a:r>
            <a:endParaRPr lang="ru-RU" sz="2000" dirty="0" smtClean="0"/>
          </a:p>
          <a:p>
            <a:pPr>
              <a:lnSpc>
                <a:spcPct val="115000"/>
              </a:lnSpc>
              <a:buClr>
                <a:srgbClr val="000000"/>
              </a:buClr>
            </a:pPr>
            <a:endParaRPr lang="ru-RU" sz="1000" dirty="0" smtClean="0"/>
          </a:p>
          <a:p>
            <a:pPr>
              <a:lnSpc>
                <a:spcPct val="115000"/>
              </a:lnSpc>
              <a:buClr>
                <a:srgbClr val="000000"/>
              </a:buClr>
            </a:pPr>
            <a:r>
              <a:rPr lang="ru-RU" sz="2000" dirty="0" smtClean="0"/>
              <a:t>Б. Держит </a:t>
            </a:r>
            <a:r>
              <a:rPr lang="en-US" sz="2000" dirty="0"/>
              <a:t>PIN</a:t>
            </a:r>
            <a:r>
              <a:rPr lang="ru-RU" sz="2000" dirty="0"/>
              <a:t>-код от банковской карты в </a:t>
            </a:r>
            <a:r>
              <a:rPr lang="ru-RU" sz="2000" dirty="0" smtClean="0"/>
              <a:t>кошельке</a:t>
            </a:r>
          </a:p>
          <a:p>
            <a:pPr>
              <a:lnSpc>
                <a:spcPct val="115000"/>
              </a:lnSpc>
              <a:buClr>
                <a:srgbClr val="000000"/>
              </a:buClr>
            </a:pPr>
            <a:endParaRPr lang="ru-RU" sz="1000" dirty="0"/>
          </a:p>
          <a:p>
            <a:pPr>
              <a:lnSpc>
                <a:spcPct val="115000"/>
              </a:lnSpc>
              <a:buClr>
                <a:srgbClr val="000000"/>
              </a:buClr>
            </a:pPr>
            <a:r>
              <a:rPr lang="ru-RU" sz="2000" dirty="0" smtClean="0"/>
              <a:t>В. Ведет учет доходов и расходов</a:t>
            </a:r>
          </a:p>
          <a:p>
            <a:pPr>
              <a:lnSpc>
                <a:spcPct val="115000"/>
              </a:lnSpc>
              <a:buClr>
                <a:srgbClr val="000000"/>
              </a:buClr>
            </a:pPr>
            <a:endParaRPr lang="ru-RU" sz="1000" dirty="0" smtClean="0"/>
          </a:p>
          <a:p>
            <a:pPr>
              <a:lnSpc>
                <a:spcPct val="115000"/>
              </a:lnSpc>
              <a:buClr>
                <a:srgbClr val="000000"/>
              </a:buClr>
            </a:pPr>
            <a:r>
              <a:rPr lang="ru-RU" sz="2000" dirty="0"/>
              <a:t>Г</a:t>
            </a:r>
            <a:r>
              <a:rPr lang="ru-RU" sz="2000" dirty="0" smtClean="0"/>
              <a:t>. Выполняет свои финансовые обязательства</a:t>
            </a:r>
          </a:p>
          <a:p>
            <a:pPr>
              <a:lnSpc>
                <a:spcPct val="115000"/>
              </a:lnSpc>
              <a:buClr>
                <a:srgbClr val="000000"/>
              </a:buClr>
            </a:pPr>
            <a:endParaRPr lang="ru-RU" sz="1000" dirty="0"/>
          </a:p>
          <a:p>
            <a:pPr>
              <a:lnSpc>
                <a:spcPct val="115000"/>
              </a:lnSpc>
              <a:buClr>
                <a:srgbClr val="000000"/>
              </a:buClr>
            </a:pPr>
            <a:r>
              <a:rPr lang="ru-RU" sz="2000" dirty="0" smtClean="0"/>
              <a:t>Д. Подписывает </a:t>
            </a:r>
            <a:r>
              <a:rPr lang="ru-RU" sz="2000" dirty="0"/>
              <a:t>договоры с организациями, </a:t>
            </a:r>
            <a:endParaRPr lang="ru-RU" sz="2000" dirty="0" smtClean="0"/>
          </a:p>
          <a:p>
            <a:pPr>
              <a:lnSpc>
                <a:spcPct val="115000"/>
              </a:lnSpc>
              <a:buClr>
                <a:srgbClr val="000000"/>
              </a:buClr>
            </a:pPr>
            <a:r>
              <a:rPr lang="ru-RU" sz="2000" dirty="0" smtClean="0"/>
              <a:t>предоставляющими </a:t>
            </a:r>
            <a:r>
              <a:rPr lang="ru-RU" sz="2000" dirty="0"/>
              <a:t>финансовые услуги, не </a:t>
            </a:r>
            <a:r>
              <a:rPr lang="ru-RU" sz="2000" dirty="0" smtClean="0"/>
              <a:t>читая</a:t>
            </a:r>
          </a:p>
          <a:p>
            <a:pPr>
              <a:lnSpc>
                <a:spcPct val="115000"/>
              </a:lnSpc>
              <a:buClr>
                <a:srgbClr val="000000"/>
              </a:buClr>
            </a:pPr>
            <a:endParaRPr lang="ru-RU" sz="1000" dirty="0" smtClean="0"/>
          </a:p>
          <a:p>
            <a:pPr>
              <a:lnSpc>
                <a:spcPct val="115000"/>
              </a:lnSpc>
              <a:buClr>
                <a:srgbClr val="000000"/>
              </a:buClr>
            </a:pPr>
            <a:endParaRPr lang="ru-RU" sz="1000" dirty="0" smtClean="0"/>
          </a:p>
          <a:p>
            <a:pPr>
              <a:lnSpc>
                <a:spcPct val="115000"/>
              </a:lnSpc>
              <a:buClr>
                <a:srgbClr val="000000"/>
              </a:buClr>
            </a:pPr>
            <a:r>
              <a:rPr lang="ru-RU" sz="2000" dirty="0" smtClean="0"/>
              <a:t> </a:t>
            </a:r>
          </a:p>
          <a:p>
            <a:pPr>
              <a:lnSpc>
                <a:spcPct val="115000"/>
              </a:lnSpc>
              <a:buClr>
                <a:srgbClr val="000000"/>
              </a:buClr>
            </a:pPr>
            <a:endParaRPr lang="ru-RU" sz="1000" dirty="0" smtClean="0"/>
          </a:p>
          <a:p>
            <a:pPr>
              <a:lnSpc>
                <a:spcPct val="115000"/>
              </a:lnSpc>
              <a:buClr>
                <a:srgbClr val="000000"/>
              </a:buClr>
            </a:pPr>
            <a:endParaRPr lang="ru-RU" sz="2000" dirty="0" smtClean="0"/>
          </a:p>
          <a:p>
            <a:pPr>
              <a:lnSpc>
                <a:spcPct val="115000"/>
              </a:lnSpc>
              <a:buClr>
                <a:srgbClr val="000000"/>
              </a:buClr>
            </a:pPr>
            <a:endParaRPr lang="en-US" sz="2000" dirty="0"/>
          </a:p>
        </p:txBody>
      </p:sp>
      <p:sp>
        <p:nvSpPr>
          <p:cNvPr id="90" name="Shape 90"/>
          <p:cNvSpPr/>
          <p:nvPr/>
        </p:nvSpPr>
        <p:spPr>
          <a:xfrm>
            <a:off x="555983" y="2821614"/>
            <a:ext cx="1343100" cy="4377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t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</a:pPr>
            <a:endParaRPr lang="en-US" dirty="0"/>
          </a:p>
        </p:txBody>
      </p:sp>
      <p:sp>
        <p:nvSpPr>
          <p:cNvPr id="91" name="Shape 91"/>
          <p:cNvSpPr/>
          <p:nvPr/>
        </p:nvSpPr>
        <p:spPr>
          <a:xfrm>
            <a:off x="1710775" y="4010175"/>
            <a:ext cx="1797000" cy="7191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t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</a:pPr>
            <a:endParaRPr lang="en-US" dirty="0"/>
          </a:p>
        </p:txBody>
      </p:sp>
      <p:sp>
        <p:nvSpPr>
          <p:cNvPr id="92" name="Shape 92"/>
          <p:cNvSpPr/>
          <p:nvPr/>
        </p:nvSpPr>
        <p:spPr>
          <a:xfrm>
            <a:off x="5109225" y="4010175"/>
            <a:ext cx="1662600" cy="7191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t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</a:pPr>
            <a:endParaRPr lang="en-US" dirty="0"/>
          </a:p>
        </p:txBody>
      </p:sp>
      <p:sp>
        <p:nvSpPr>
          <p:cNvPr id="93" name="Shape 93"/>
          <p:cNvSpPr/>
          <p:nvPr/>
        </p:nvSpPr>
        <p:spPr>
          <a:xfrm>
            <a:off x="6533400" y="2821625"/>
            <a:ext cx="1748100" cy="4377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t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</a:pPr>
            <a:endParaRPr lang="en-US" dirty="0"/>
          </a:p>
        </p:txBody>
      </p:sp>
      <p:sp>
        <p:nvSpPr>
          <p:cNvPr id="94" name="Shape 94"/>
          <p:cNvSpPr/>
          <p:nvPr/>
        </p:nvSpPr>
        <p:spPr>
          <a:xfrm>
            <a:off x="5164580" y="1906478"/>
            <a:ext cx="1343100" cy="7191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t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/>
        </p:nvSpPr>
        <p:spPr>
          <a:xfrm>
            <a:off x="5720825" y="3435212"/>
            <a:ext cx="1358699" cy="4101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700" dirty="0"/>
          </a:p>
        </p:txBody>
      </p:sp>
      <p:sp>
        <p:nvSpPr>
          <p:cNvPr id="102" name="Shape 102"/>
          <p:cNvSpPr txBox="1">
            <a:spLocks noGrp="1"/>
          </p:cNvSpPr>
          <p:nvPr>
            <p:ph type="ctrTitle" idx="4294967295"/>
          </p:nvPr>
        </p:nvSpPr>
        <p:spPr>
          <a:xfrm>
            <a:off x="0" y="-14350"/>
            <a:ext cx="9144000" cy="11025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>
              <a:buSzPct val="25000"/>
            </a:pPr>
            <a:r>
              <a:rPr lang="ru-RU" sz="2800" b="1" dirty="0" smtClean="0">
                <a:latin typeface="Arial"/>
                <a:ea typeface="Arial"/>
                <a:cs typeface="Arial"/>
                <a:sym typeface="Arial"/>
              </a:rPr>
              <a:t>3. </a:t>
            </a:r>
            <a:r>
              <a:rPr lang="ru-RU" sz="2800" b="1" dirty="0" smtClean="0">
                <a:latin typeface="Arial"/>
                <a:ea typeface="Arial"/>
                <a:cs typeface="Arial"/>
              </a:rPr>
              <a:t>Какие </a:t>
            </a:r>
            <a:r>
              <a:rPr lang="ru-RU" sz="2800" b="1" dirty="0">
                <a:latin typeface="Arial"/>
                <a:ea typeface="Arial"/>
                <a:cs typeface="Arial"/>
              </a:rPr>
              <a:t>расходы </a:t>
            </a:r>
            <a:r>
              <a:rPr lang="ru-RU" sz="2800" b="1" dirty="0" smtClean="0">
                <a:latin typeface="Arial"/>
                <a:ea typeface="Arial"/>
                <a:cs typeface="Arial"/>
              </a:rPr>
              <a:t>относятся </a:t>
            </a:r>
            <a:r>
              <a:rPr lang="ru-RU" sz="2800" b="1" dirty="0">
                <a:latin typeface="Arial"/>
                <a:ea typeface="Arial"/>
                <a:cs typeface="Arial"/>
              </a:rPr>
              <a:t>к обязательным:</a:t>
            </a:r>
            <a:endParaRPr lang="en-US" sz="2800"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5720825" y="2540012"/>
            <a:ext cx="2771999" cy="6522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t" anchorCtr="0">
            <a:noAutofit/>
          </a:bodyPr>
          <a:lstStyle/>
          <a:p>
            <a:pPr>
              <a:buClr>
                <a:schemeClr val="dk1"/>
              </a:buClr>
            </a:pPr>
            <a:endParaRPr sz="17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Shape 105"/>
          <p:cNvSpPr/>
          <p:nvPr/>
        </p:nvSpPr>
        <p:spPr>
          <a:xfrm>
            <a:off x="1109708" y="1280161"/>
            <a:ext cx="5290465" cy="3167038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t" anchorCtr="0">
            <a:noAutofit/>
          </a:bodyPr>
          <a:lstStyle/>
          <a:p>
            <a:pPr>
              <a:buClr>
                <a:schemeClr val="dk1"/>
              </a:buClr>
              <a:buSzPct val="25000"/>
            </a:pPr>
            <a:r>
              <a:rPr lang="ru-RU" sz="2000" dirty="0">
                <a:sym typeface="Calibri"/>
              </a:rPr>
              <a:t>А. П</a:t>
            </a:r>
            <a:r>
              <a:rPr lang="ru-RU" sz="2000" dirty="0"/>
              <a:t>окупка продуктов</a:t>
            </a:r>
          </a:p>
          <a:p>
            <a:pPr>
              <a:buClr>
                <a:schemeClr val="dk1"/>
              </a:buClr>
              <a:buSzPct val="25000"/>
            </a:pPr>
            <a:endParaRPr lang="ru-RU" sz="1000" dirty="0" smtClean="0">
              <a:solidFill>
                <a:schemeClr val="dk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>
              <a:buClr>
                <a:schemeClr val="dk1"/>
              </a:buClr>
              <a:buSzPct val="25000"/>
            </a:pPr>
            <a:r>
              <a:rPr lang="ru-RU" sz="2000" dirty="0" smtClean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Б. П</a:t>
            </a:r>
            <a:r>
              <a:rPr lang="ru-RU" sz="2000" dirty="0" smtClean="0"/>
              <a:t>оход </a:t>
            </a:r>
            <a:r>
              <a:rPr lang="ru-RU" sz="2000" dirty="0"/>
              <a:t>в </a:t>
            </a:r>
            <a:r>
              <a:rPr lang="ru-RU" sz="2000" dirty="0" smtClean="0"/>
              <a:t>театр</a:t>
            </a:r>
          </a:p>
          <a:p>
            <a:pPr>
              <a:buClr>
                <a:schemeClr val="dk1"/>
              </a:buClr>
              <a:buSzPct val="25000"/>
            </a:pPr>
            <a:endParaRPr lang="ru-RU" sz="1000" dirty="0">
              <a:solidFill>
                <a:schemeClr val="dk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>
              <a:buClr>
                <a:schemeClr val="dk1"/>
              </a:buClr>
              <a:buSzPct val="25000"/>
            </a:pPr>
            <a:r>
              <a:rPr lang="ru-RU" sz="2000" dirty="0" smtClean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В. Мобильная связь</a:t>
            </a:r>
          </a:p>
          <a:p>
            <a:pPr>
              <a:buClr>
                <a:schemeClr val="dk1"/>
              </a:buClr>
              <a:buSzPct val="25000"/>
            </a:pPr>
            <a:endParaRPr lang="ru-RU" sz="1000" dirty="0" smtClean="0">
              <a:solidFill>
                <a:schemeClr val="dk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>
              <a:buClr>
                <a:schemeClr val="dk1"/>
              </a:buClr>
              <a:buSzPct val="25000"/>
            </a:pPr>
            <a:r>
              <a:rPr lang="ru-RU" sz="2000" dirty="0" smtClean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Г. П</a:t>
            </a:r>
            <a:r>
              <a:rPr lang="ru-RU" sz="2000" dirty="0" smtClean="0">
                <a:ea typeface="Calibri"/>
              </a:rPr>
              <a:t>роценты по кредиту</a:t>
            </a:r>
          </a:p>
          <a:p>
            <a:pPr>
              <a:buClr>
                <a:schemeClr val="dk1"/>
              </a:buClr>
              <a:buSzPct val="25000"/>
            </a:pPr>
            <a:endParaRPr lang="ru-RU" sz="1000" dirty="0" smtClean="0">
              <a:solidFill>
                <a:schemeClr val="dk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>
              <a:buClr>
                <a:schemeClr val="dk1"/>
              </a:buClr>
              <a:buSzPct val="25000"/>
            </a:pPr>
            <a:r>
              <a:rPr lang="ru-RU" sz="2000" dirty="0" smtClean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Д. Заказ такси</a:t>
            </a:r>
          </a:p>
          <a:p>
            <a:pPr>
              <a:buClr>
                <a:schemeClr val="dk1"/>
              </a:buClr>
              <a:buSzPct val="25000"/>
            </a:pPr>
            <a:endParaRPr lang="ru-RU" sz="1000" dirty="0">
              <a:solidFill>
                <a:schemeClr val="dk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>
              <a:buClr>
                <a:schemeClr val="dk1"/>
              </a:buClr>
              <a:buSzPct val="25000"/>
            </a:pPr>
            <a:r>
              <a:rPr lang="ru-RU" sz="2000" dirty="0" smtClean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Е. Коммунальные услуги</a:t>
            </a:r>
            <a:endParaRPr lang="en-US" sz="2000" dirty="0">
              <a:solidFill>
                <a:schemeClr val="dk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537" y="1209512"/>
            <a:ext cx="981075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/>
          <p:nvPr/>
        </p:nvSpPr>
        <p:spPr>
          <a:xfrm>
            <a:off x="1287262" y="1482571"/>
            <a:ext cx="6966905" cy="2291304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t" anchorCtr="0">
            <a:noAutofit/>
          </a:bodyPr>
          <a:lstStyle/>
          <a:p>
            <a:pPr>
              <a:buClr>
                <a:srgbClr val="000000"/>
              </a:buClr>
              <a:buSzPct val="25000"/>
            </a:pPr>
            <a:r>
              <a:rPr lang="ru-RU" sz="20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А. Т</a:t>
            </a:r>
            <a:r>
              <a:rPr lang="ru-RU" sz="2000" dirty="0" smtClean="0"/>
              <a:t>екущий </a:t>
            </a:r>
            <a:r>
              <a:rPr lang="ru-RU" sz="2000" dirty="0"/>
              <a:t>капитал</a:t>
            </a:r>
            <a:endParaRPr lang="ru-RU" sz="20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>
              <a:buClr>
                <a:srgbClr val="000000"/>
              </a:buClr>
              <a:buSzPct val="25000"/>
            </a:pPr>
            <a:endParaRPr lang="ru-RU" sz="10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>
              <a:buClr>
                <a:srgbClr val="000000"/>
              </a:buClr>
              <a:buSzPct val="25000"/>
            </a:pPr>
            <a:endParaRPr lang="ru-RU" sz="10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>
              <a:buClr>
                <a:srgbClr val="000000"/>
              </a:buClr>
              <a:buSzPct val="25000"/>
            </a:pPr>
            <a:r>
              <a:rPr lang="ru-RU" sz="20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Б. Р</a:t>
            </a:r>
            <a:r>
              <a:rPr lang="ru-RU" sz="2000" dirty="0" smtClean="0"/>
              <a:t>езервный капитал</a:t>
            </a:r>
          </a:p>
          <a:p>
            <a:pPr>
              <a:buClr>
                <a:srgbClr val="000000"/>
              </a:buClr>
              <a:buSzPct val="25000"/>
            </a:pPr>
            <a:endParaRPr lang="ru-RU" sz="10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>
              <a:buClr>
                <a:srgbClr val="000000"/>
              </a:buClr>
              <a:buSzPct val="25000"/>
            </a:pPr>
            <a:endParaRPr lang="ru-RU" sz="10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>
              <a:buClr>
                <a:srgbClr val="000000"/>
              </a:buClr>
              <a:buSzPct val="25000"/>
            </a:pPr>
            <a:r>
              <a:rPr lang="ru-RU" sz="20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В. Д</a:t>
            </a:r>
            <a:r>
              <a:rPr lang="ru-RU" sz="2000" dirty="0" smtClean="0"/>
              <a:t>едовский капитал</a:t>
            </a:r>
          </a:p>
          <a:p>
            <a:pPr>
              <a:buClr>
                <a:srgbClr val="000000"/>
              </a:buClr>
              <a:buSzPct val="25000"/>
            </a:pPr>
            <a:endParaRPr lang="ru-RU" sz="10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>
              <a:buClr>
                <a:srgbClr val="000000"/>
              </a:buClr>
              <a:buSzPct val="25000"/>
            </a:pPr>
            <a:endParaRPr lang="ru-RU" sz="10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>
              <a:buClr>
                <a:srgbClr val="000000"/>
              </a:buClr>
              <a:buSzPct val="25000"/>
            </a:pPr>
            <a:r>
              <a:rPr lang="ru-RU" sz="20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Г. </a:t>
            </a:r>
            <a:r>
              <a:rPr lang="ru-RU" sz="2000" dirty="0">
                <a:ea typeface="Calibri"/>
              </a:rPr>
              <a:t>И</a:t>
            </a:r>
            <a:r>
              <a:rPr lang="ru-RU" sz="2000" dirty="0" smtClean="0"/>
              <a:t>нвестиционный капитал</a:t>
            </a:r>
            <a:endParaRPr lang="ru-RU" sz="10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144" name="Shape 144"/>
          <p:cNvSpPr/>
          <p:nvPr/>
        </p:nvSpPr>
        <p:spPr>
          <a:xfrm>
            <a:off x="2884813" y="3588475"/>
            <a:ext cx="1259700" cy="3708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ctr">
              <a:buClr>
                <a:srgbClr val="000000"/>
              </a:buClr>
              <a:buSzPct val="25000"/>
            </a:pPr>
            <a:endParaRPr lang="en-US" sz="1300" b="1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Shape 145"/>
          <p:cNvSpPr/>
          <p:nvPr/>
        </p:nvSpPr>
        <p:spPr>
          <a:xfrm>
            <a:off x="6401944" y="2163678"/>
            <a:ext cx="1062600" cy="2310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ctr">
              <a:buClr>
                <a:srgbClr val="000000"/>
              </a:buClr>
              <a:buSzPct val="25000"/>
            </a:pPr>
            <a:endParaRPr lang="en-US" sz="1300" b="1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Shape 146"/>
          <p:cNvSpPr/>
          <p:nvPr/>
        </p:nvSpPr>
        <p:spPr>
          <a:xfrm>
            <a:off x="4833946" y="3277378"/>
            <a:ext cx="1062600" cy="2310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ctr">
              <a:buClr>
                <a:srgbClr val="000000"/>
              </a:buClr>
              <a:buSzPct val="25000"/>
            </a:pPr>
            <a:endParaRPr lang="en-US" sz="1300" b="1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Shape 147"/>
          <p:cNvSpPr/>
          <p:nvPr/>
        </p:nvSpPr>
        <p:spPr>
          <a:xfrm>
            <a:off x="4817641" y="1951872"/>
            <a:ext cx="1062600" cy="2310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ctr">
              <a:buClr>
                <a:srgbClr val="000000"/>
              </a:buClr>
              <a:buSzPct val="25000"/>
            </a:pPr>
            <a:endParaRPr lang="en-US" sz="1300" b="1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Shape 148"/>
          <p:cNvSpPr txBox="1">
            <a:spLocks noGrp="1"/>
          </p:cNvSpPr>
          <p:nvPr>
            <p:ph type="ctrTitle" idx="4294967295"/>
          </p:nvPr>
        </p:nvSpPr>
        <p:spPr>
          <a:xfrm>
            <a:off x="239563" y="-14350"/>
            <a:ext cx="8433920" cy="11025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just">
              <a:buSzPct val="25000"/>
            </a:pPr>
            <a:r>
              <a:rPr lang="ru-RU" sz="2800" b="1" dirty="0" smtClean="0">
                <a:latin typeface="Arial"/>
                <a:ea typeface="Arial"/>
                <a:cs typeface="Arial"/>
                <a:sym typeface="Arial"/>
              </a:rPr>
              <a:t>4. </a:t>
            </a:r>
            <a:r>
              <a:rPr lang="ru-RU" sz="2800" b="1" dirty="0" smtClean="0">
                <a:latin typeface="Arial"/>
                <a:ea typeface="Arial"/>
                <a:cs typeface="Arial"/>
              </a:rPr>
              <a:t>Что </a:t>
            </a:r>
            <a:r>
              <a:rPr lang="ru-RU" sz="2800" b="1" dirty="0">
                <a:latin typeface="Arial"/>
                <a:ea typeface="Arial"/>
                <a:cs typeface="Arial"/>
              </a:rPr>
              <a:t>из перечисленного имеет целью получение дополнительного дохода:</a:t>
            </a:r>
            <a:endParaRPr lang="en-US" sz="2800" b="1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9" name="Shape 1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9563" y="2067372"/>
            <a:ext cx="796400" cy="2750951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Shape 151"/>
          <p:cNvSpPr/>
          <p:nvPr/>
        </p:nvSpPr>
        <p:spPr>
          <a:xfrm>
            <a:off x="3286303" y="2077509"/>
            <a:ext cx="1062600" cy="2310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ctr">
              <a:buClr>
                <a:srgbClr val="000000"/>
              </a:buClr>
              <a:buSzPct val="25000"/>
            </a:pPr>
            <a:endParaRPr lang="en-US" sz="1300" b="1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2" name="Shape 15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83730" y="4126548"/>
            <a:ext cx="1540874" cy="8547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Shape 15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624317" y="1248772"/>
            <a:ext cx="1259700" cy="703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latin typeface="Arial"/>
                <a:ea typeface="Arial"/>
                <a:cs typeface="Arial"/>
              </a:rPr>
              <a:t>5. Что можно отнести к интеллектуальному капиталу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67548" y="1557653"/>
            <a:ext cx="5095415" cy="3036969"/>
          </a:xfrm>
        </p:spPr>
        <p:txBody>
          <a:bodyPr/>
          <a:lstStyle/>
          <a:p>
            <a:pPr marL="203180" indent="0">
              <a:buSzPct val="25000"/>
              <a:buNone/>
            </a:pPr>
            <a:r>
              <a:rPr lang="ru-RU" sz="2000" dirty="0">
                <a:latin typeface="+mn-lt"/>
                <a:cs typeface="Arial" panose="020B0604020202020204" pitchFamily="34" charset="0"/>
              </a:rPr>
              <a:t>А. </a:t>
            </a:r>
            <a:r>
              <a:rPr lang="ru-RU" sz="2000" dirty="0" smtClean="0">
                <a:latin typeface="+mn-lt"/>
                <a:cs typeface="Arial" panose="020B0604020202020204" pitchFamily="34" charset="0"/>
              </a:rPr>
              <a:t>Деньги, квартира, машина, дача</a:t>
            </a:r>
          </a:p>
          <a:p>
            <a:pPr marL="203180" indent="0">
              <a:buSzPct val="25000"/>
              <a:buNone/>
            </a:pPr>
            <a:endParaRPr lang="ru-RU" sz="1000" dirty="0">
              <a:latin typeface="+mn-lt"/>
              <a:cs typeface="Arial" panose="020B0604020202020204" pitchFamily="34" charset="0"/>
            </a:endParaRPr>
          </a:p>
          <a:p>
            <a:pPr marL="203180" indent="0">
              <a:buSzPct val="25000"/>
              <a:buNone/>
            </a:pPr>
            <a:r>
              <a:rPr lang="ru-RU" sz="2000" dirty="0" smtClean="0">
                <a:latin typeface="+mn-lt"/>
                <a:cs typeface="Arial" panose="020B0604020202020204" pitchFamily="34" charset="0"/>
              </a:rPr>
              <a:t>Б</a:t>
            </a:r>
            <a:r>
              <a:rPr lang="ru-RU" sz="2000" dirty="0">
                <a:latin typeface="+mn-lt"/>
                <a:cs typeface="Arial" panose="020B0604020202020204" pitchFamily="34" charset="0"/>
              </a:rPr>
              <a:t>. </a:t>
            </a:r>
            <a:r>
              <a:rPr lang="ru-RU" sz="2000" dirty="0" smtClean="0">
                <a:latin typeface="+mn-lt"/>
                <a:cs typeface="Arial" panose="020B0604020202020204" pitchFamily="34" charset="0"/>
              </a:rPr>
              <a:t>Опыт, знания, навыки, кругозор</a:t>
            </a:r>
          </a:p>
          <a:p>
            <a:pPr marL="203180" indent="0">
              <a:buSzPct val="25000"/>
              <a:buNone/>
            </a:pPr>
            <a:endParaRPr lang="ru-RU" sz="1000" dirty="0">
              <a:latin typeface="+mn-lt"/>
            </a:endParaRPr>
          </a:p>
          <a:p>
            <a:pPr marL="203180" indent="0">
              <a:buSzPct val="25000"/>
              <a:buNone/>
            </a:pPr>
            <a:r>
              <a:rPr lang="ru-RU" sz="2000" dirty="0" smtClean="0">
                <a:latin typeface="+mn-lt"/>
                <a:cs typeface="Arial" panose="020B0604020202020204" pitchFamily="34" charset="0"/>
              </a:rPr>
              <a:t>В</a:t>
            </a:r>
            <a:r>
              <a:rPr lang="ru-RU" sz="2000" dirty="0">
                <a:latin typeface="+mn-lt"/>
                <a:cs typeface="Arial" panose="020B0604020202020204" pitchFamily="34" charset="0"/>
              </a:rPr>
              <a:t>. </a:t>
            </a:r>
            <a:r>
              <a:rPr lang="ru-RU" sz="2000" dirty="0" smtClean="0">
                <a:latin typeface="+mn-lt"/>
                <a:cs typeface="Arial" panose="020B0604020202020204" pitchFamily="34" charset="0"/>
              </a:rPr>
              <a:t>Талант, здоровье, характер</a:t>
            </a:r>
            <a:endParaRPr lang="ru-RU" sz="2000" dirty="0">
              <a:latin typeface="+mn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6607" y="3811651"/>
            <a:ext cx="1658256" cy="9632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0284" y="1163740"/>
            <a:ext cx="1542422" cy="999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17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/>
          <p:nvPr/>
        </p:nvSpPr>
        <p:spPr>
          <a:xfrm>
            <a:off x="2434700" y="3616275"/>
            <a:ext cx="2064000" cy="6612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t" anchorCtr="0">
            <a:noAutofit/>
          </a:bodyPr>
          <a:lstStyle/>
          <a:p>
            <a:pPr algn="ctr">
              <a:lnSpc>
                <a:spcPct val="115000"/>
              </a:lnSpc>
              <a:buClr>
                <a:schemeClr val="dk1"/>
              </a:buClr>
            </a:pPr>
            <a:endParaRPr dirty="0">
              <a:solidFill>
                <a:schemeClr val="dk1"/>
              </a:solidFill>
            </a:endParaRPr>
          </a:p>
          <a:p>
            <a:pPr algn="ctr">
              <a:lnSpc>
                <a:spcPct val="115000"/>
              </a:lnSpc>
              <a:buClr>
                <a:srgbClr val="000000"/>
              </a:buClr>
            </a:pPr>
            <a:endParaRPr dirty="0"/>
          </a:p>
        </p:txBody>
      </p:sp>
      <p:sp>
        <p:nvSpPr>
          <p:cNvPr id="175" name="Shape 175"/>
          <p:cNvSpPr txBox="1">
            <a:spLocks noGrp="1"/>
          </p:cNvSpPr>
          <p:nvPr>
            <p:ph type="ctrTitle" idx="4294967295"/>
          </p:nvPr>
        </p:nvSpPr>
        <p:spPr>
          <a:xfrm>
            <a:off x="390617" y="79900"/>
            <a:ext cx="8389399" cy="923278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t" anchorCtr="0">
            <a:noAutofit/>
          </a:bodyPr>
          <a:lstStyle/>
          <a:p>
            <a:pPr>
              <a:buSzPct val="25000"/>
            </a:pPr>
            <a:r>
              <a:rPr lang="ru-RU" sz="2800" b="1" dirty="0" smtClean="0">
                <a:latin typeface="Arial"/>
                <a:ea typeface="Arial"/>
                <a:cs typeface="Arial"/>
                <a:sym typeface="Arial"/>
              </a:rPr>
              <a:t>6. </a:t>
            </a:r>
            <a:r>
              <a:rPr lang="ru-RU" sz="2800" b="1" dirty="0">
                <a:latin typeface="Arial"/>
                <a:ea typeface="Arial"/>
                <a:cs typeface="Arial"/>
                <a:sym typeface="Arial"/>
              </a:rPr>
              <a:t>В</a:t>
            </a:r>
            <a:r>
              <a:rPr lang="ru-RU" sz="2800" b="1" dirty="0">
                <a:latin typeface="Arial"/>
                <a:ea typeface="Arial"/>
                <a:cs typeface="Arial"/>
              </a:rPr>
              <a:t>озможность потерять деньги в связи с наступлением каких-либо предвиденных или непредвиденных обстоятельств – это:</a:t>
            </a:r>
            <a:endParaRPr lang="en-US" sz="2800"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Shape 176"/>
          <p:cNvSpPr/>
          <p:nvPr/>
        </p:nvSpPr>
        <p:spPr>
          <a:xfrm>
            <a:off x="1677880" y="1701746"/>
            <a:ext cx="6862438" cy="2745453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</a:pPr>
            <a:r>
              <a:rPr lang="ru-RU" sz="2000" b="0" i="0" u="none" strike="noStrike" cap="none" dirty="0" smtClean="0">
                <a:solidFill>
                  <a:srgbClr val="000000"/>
                </a:solidFill>
              </a:rPr>
              <a:t>А. </a:t>
            </a:r>
            <a:r>
              <a:rPr lang="ru-RU" sz="2000" dirty="0"/>
              <a:t>Финансовые </a:t>
            </a:r>
            <a:r>
              <a:rPr lang="ru-RU" sz="2000" dirty="0" smtClean="0"/>
              <a:t>убытки</a:t>
            </a:r>
          </a:p>
          <a:p>
            <a:pPr>
              <a:lnSpc>
                <a:spcPct val="115000"/>
              </a:lnSpc>
              <a:buClr>
                <a:srgbClr val="000000"/>
              </a:buClr>
            </a:pPr>
            <a:endParaRPr lang="ru-RU" sz="1000" b="0" i="0" u="none" strike="noStrike" cap="none" dirty="0" smtClean="0">
              <a:solidFill>
                <a:srgbClr val="000000"/>
              </a:solidFill>
            </a:endParaRPr>
          </a:p>
          <a:p>
            <a:pPr>
              <a:lnSpc>
                <a:spcPct val="115000"/>
              </a:lnSpc>
              <a:buClr>
                <a:srgbClr val="000000"/>
              </a:buClr>
            </a:pPr>
            <a:endParaRPr lang="ru-RU" sz="1000" b="0" i="0" u="none" strike="noStrike" cap="none" dirty="0" smtClean="0">
              <a:solidFill>
                <a:srgbClr val="000000"/>
              </a:solidFill>
            </a:endParaRPr>
          </a:p>
          <a:p>
            <a:pPr>
              <a:lnSpc>
                <a:spcPct val="115000"/>
              </a:lnSpc>
              <a:buClr>
                <a:srgbClr val="000000"/>
              </a:buClr>
            </a:pPr>
            <a:r>
              <a:rPr lang="ru-RU" sz="2000" dirty="0" smtClean="0"/>
              <a:t>Б. </a:t>
            </a:r>
            <a:r>
              <a:rPr lang="ru-RU" sz="2000" dirty="0"/>
              <a:t>Финансовые отношения</a:t>
            </a:r>
            <a:endParaRPr lang="ru-RU" sz="2000" dirty="0" smtClean="0"/>
          </a:p>
          <a:p>
            <a:pPr>
              <a:lnSpc>
                <a:spcPct val="115000"/>
              </a:lnSpc>
              <a:buClr>
                <a:srgbClr val="000000"/>
              </a:buClr>
            </a:pPr>
            <a:endParaRPr lang="ru-RU" sz="1000" dirty="0" smtClean="0"/>
          </a:p>
          <a:p>
            <a:pPr>
              <a:lnSpc>
                <a:spcPct val="115000"/>
              </a:lnSpc>
              <a:buClr>
                <a:srgbClr val="000000"/>
              </a:buClr>
            </a:pPr>
            <a:endParaRPr lang="ru-RU" sz="1000" dirty="0" smtClean="0"/>
          </a:p>
          <a:p>
            <a:pPr>
              <a:lnSpc>
                <a:spcPct val="115000"/>
              </a:lnSpc>
              <a:buClr>
                <a:srgbClr val="000000"/>
              </a:buClr>
            </a:pPr>
            <a:r>
              <a:rPr lang="ru-RU" sz="2000" b="0" i="0" u="none" strike="noStrike" cap="none" dirty="0" smtClean="0">
                <a:solidFill>
                  <a:srgbClr val="000000"/>
                </a:solidFill>
              </a:rPr>
              <a:t>В. </a:t>
            </a:r>
            <a:r>
              <a:rPr lang="ru-RU" sz="2000" dirty="0"/>
              <a:t>Финансовые риски</a:t>
            </a:r>
            <a:endParaRPr lang="ru-RU" sz="2000" dirty="0" smtClean="0"/>
          </a:p>
          <a:p>
            <a:pPr>
              <a:lnSpc>
                <a:spcPct val="115000"/>
              </a:lnSpc>
              <a:buClr>
                <a:srgbClr val="000000"/>
              </a:buClr>
            </a:pPr>
            <a:endParaRPr lang="ru-RU" sz="1000" dirty="0" smtClean="0"/>
          </a:p>
          <a:p>
            <a:pPr>
              <a:lnSpc>
                <a:spcPct val="115000"/>
              </a:lnSpc>
              <a:buClr>
                <a:srgbClr val="000000"/>
              </a:buClr>
            </a:pPr>
            <a:endParaRPr lang="ru-RU" sz="1000" dirty="0" smtClean="0"/>
          </a:p>
          <a:p>
            <a:pPr>
              <a:lnSpc>
                <a:spcPct val="115000"/>
              </a:lnSpc>
              <a:buClr>
                <a:srgbClr val="000000"/>
              </a:buClr>
            </a:pPr>
            <a:r>
              <a:rPr lang="ru-RU" sz="2000" b="0" i="0" u="none" strike="noStrike" cap="none" dirty="0" smtClean="0">
                <a:solidFill>
                  <a:srgbClr val="000000"/>
                </a:solidFill>
              </a:rPr>
              <a:t>Г. </a:t>
            </a:r>
            <a:r>
              <a:rPr lang="ru-RU" sz="2000" dirty="0"/>
              <a:t>Финансовое </a:t>
            </a:r>
            <a:r>
              <a:rPr lang="ru-RU" sz="2000" dirty="0" smtClean="0"/>
              <a:t>мошенничество</a:t>
            </a:r>
            <a:endParaRPr lang="en-US" sz="2000" b="0" i="0" u="none" strike="noStrike" cap="none" dirty="0">
              <a:solidFill>
                <a:srgbClr val="000000"/>
              </a:solidFill>
            </a:endParaRPr>
          </a:p>
          <a:p>
            <a:pPr algn="ctr">
              <a:lnSpc>
                <a:spcPct val="115000"/>
              </a:lnSpc>
              <a:buClr>
                <a:srgbClr val="000000"/>
              </a:buClr>
            </a:pPr>
            <a:endParaRPr dirty="0"/>
          </a:p>
        </p:txBody>
      </p:sp>
      <p:sp>
        <p:nvSpPr>
          <p:cNvPr id="177" name="Shape 177"/>
          <p:cNvSpPr/>
          <p:nvPr/>
        </p:nvSpPr>
        <p:spPr>
          <a:xfrm>
            <a:off x="4976900" y="1871925"/>
            <a:ext cx="1542600" cy="6909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t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</a:pPr>
            <a:endParaRPr dirty="0"/>
          </a:p>
        </p:txBody>
      </p:sp>
      <p:sp>
        <p:nvSpPr>
          <p:cNvPr id="178" name="Shape 178"/>
          <p:cNvSpPr/>
          <p:nvPr/>
        </p:nvSpPr>
        <p:spPr>
          <a:xfrm>
            <a:off x="4854025" y="3616271"/>
            <a:ext cx="1745100" cy="5649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t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</a:pPr>
            <a:endParaRPr dirty="0"/>
          </a:p>
        </p:txBody>
      </p:sp>
      <p:sp>
        <p:nvSpPr>
          <p:cNvPr id="185" name="Shape 185"/>
          <p:cNvSpPr/>
          <p:nvPr/>
        </p:nvSpPr>
        <p:spPr>
          <a:xfrm>
            <a:off x="5503675" y="1374146"/>
            <a:ext cx="445800" cy="3276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t" anchorCtr="0">
            <a:noAutofit/>
          </a:bodyPr>
          <a:lstStyle/>
          <a:p>
            <a:pPr algn="ctr">
              <a:buClr>
                <a:srgbClr val="000000"/>
              </a:buClr>
              <a:buSzPct val="25000"/>
            </a:pPr>
            <a:endParaRPr lang="en-US" sz="2400" i="1" dirty="0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87" name="Shape 187"/>
          <p:cNvSpPr/>
          <p:nvPr/>
        </p:nvSpPr>
        <p:spPr>
          <a:xfrm>
            <a:off x="3229100" y="3069672"/>
            <a:ext cx="445800" cy="327599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t" anchorCtr="0">
            <a:noAutofit/>
          </a:bodyPr>
          <a:lstStyle/>
          <a:p>
            <a:pPr algn="ctr">
              <a:buClr>
                <a:srgbClr val="000000"/>
              </a:buClr>
              <a:buSzPct val="25000"/>
            </a:pPr>
            <a:endParaRPr lang="en-US" sz="2400" i="1" dirty="0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89" name="Shape 189"/>
          <p:cNvSpPr/>
          <p:nvPr/>
        </p:nvSpPr>
        <p:spPr>
          <a:xfrm>
            <a:off x="5503700" y="3069672"/>
            <a:ext cx="445800" cy="327599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t" anchorCtr="0">
            <a:noAutofit/>
          </a:bodyPr>
          <a:lstStyle/>
          <a:p>
            <a:pPr algn="ctr">
              <a:buClr>
                <a:srgbClr val="000000"/>
              </a:buClr>
              <a:buSzPct val="25000"/>
            </a:pPr>
            <a:endParaRPr lang="en-US" sz="2400" i="1" dirty="0"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13" y="1606858"/>
            <a:ext cx="1066800" cy="2974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/>
          <p:nvPr/>
        </p:nvSpPr>
        <p:spPr>
          <a:xfrm>
            <a:off x="1287262" y="1482571"/>
            <a:ext cx="6966905" cy="1960276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t" anchorCtr="0">
            <a:noAutofit/>
          </a:bodyPr>
          <a:lstStyle/>
          <a:p>
            <a:pPr>
              <a:buClr>
                <a:srgbClr val="000000"/>
              </a:buClr>
              <a:buSzPct val="25000"/>
            </a:pPr>
            <a:r>
              <a:rPr lang="ru-RU" sz="20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А. Н</a:t>
            </a:r>
            <a:r>
              <a:rPr lang="ru-RU" sz="2000" dirty="0" smtClean="0"/>
              <a:t>алог </a:t>
            </a:r>
            <a:r>
              <a:rPr lang="ru-RU" sz="2000" dirty="0"/>
              <a:t>на добавленную стоимость</a:t>
            </a:r>
            <a:endParaRPr lang="ru-RU" sz="20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>
              <a:buClr>
                <a:srgbClr val="000000"/>
              </a:buClr>
              <a:buSzPct val="25000"/>
            </a:pPr>
            <a:endParaRPr lang="ru-RU" sz="10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>
              <a:buClr>
                <a:srgbClr val="000000"/>
              </a:buClr>
              <a:buSzPct val="25000"/>
            </a:pPr>
            <a:endParaRPr lang="ru-RU" sz="10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>
              <a:buClr>
                <a:srgbClr val="000000"/>
              </a:buClr>
              <a:buSzPct val="25000"/>
            </a:pPr>
            <a:r>
              <a:rPr lang="ru-RU" sz="20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Б. А</a:t>
            </a:r>
            <a:r>
              <a:rPr lang="ru-RU" sz="2000" dirty="0" smtClean="0"/>
              <a:t>кциз</a:t>
            </a:r>
          </a:p>
          <a:p>
            <a:pPr>
              <a:buClr>
                <a:srgbClr val="000000"/>
              </a:buClr>
              <a:buSzPct val="25000"/>
            </a:pPr>
            <a:endParaRPr lang="ru-RU" sz="10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>
              <a:buClr>
                <a:srgbClr val="000000"/>
              </a:buClr>
              <a:buSzPct val="25000"/>
            </a:pPr>
            <a:endParaRPr lang="ru-RU" sz="10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>
              <a:buClr>
                <a:srgbClr val="000000"/>
              </a:buClr>
              <a:buSzPct val="25000"/>
            </a:pPr>
            <a:r>
              <a:rPr lang="ru-RU" sz="20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В. Н</a:t>
            </a:r>
            <a:r>
              <a:rPr lang="ru-RU" sz="2000" dirty="0" smtClean="0"/>
              <a:t>алог </a:t>
            </a:r>
            <a:r>
              <a:rPr lang="ru-RU" sz="2000" dirty="0"/>
              <a:t>на </a:t>
            </a:r>
            <a:r>
              <a:rPr lang="ru-RU" sz="2000" dirty="0" smtClean="0"/>
              <a:t>имущество</a:t>
            </a:r>
          </a:p>
          <a:p>
            <a:pPr>
              <a:buClr>
                <a:srgbClr val="000000"/>
              </a:buClr>
              <a:buSzPct val="25000"/>
            </a:pPr>
            <a:endParaRPr lang="ru-RU" sz="2000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>
              <a:buClr>
                <a:srgbClr val="000000"/>
              </a:buClr>
              <a:buSzPct val="25000"/>
            </a:pPr>
            <a:endParaRPr lang="ru-RU" sz="10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>
              <a:buClr>
                <a:srgbClr val="000000"/>
              </a:buClr>
              <a:buSzPct val="25000"/>
            </a:pPr>
            <a:endParaRPr lang="ru-RU" sz="10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>
              <a:buClr>
                <a:srgbClr val="000000"/>
              </a:buClr>
              <a:buSzPct val="25000"/>
            </a:pPr>
            <a:endParaRPr lang="ru-RU" sz="10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144" name="Shape 144"/>
          <p:cNvSpPr/>
          <p:nvPr/>
        </p:nvSpPr>
        <p:spPr>
          <a:xfrm>
            <a:off x="2884813" y="3588475"/>
            <a:ext cx="1259700" cy="3708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ctr">
              <a:buClr>
                <a:srgbClr val="000000"/>
              </a:buClr>
              <a:buSzPct val="25000"/>
            </a:pPr>
            <a:endParaRPr lang="en-US" sz="1300" b="1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Shape 145"/>
          <p:cNvSpPr/>
          <p:nvPr/>
        </p:nvSpPr>
        <p:spPr>
          <a:xfrm>
            <a:off x="6401944" y="2163678"/>
            <a:ext cx="1062600" cy="2310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ctr">
              <a:buClr>
                <a:srgbClr val="000000"/>
              </a:buClr>
              <a:buSzPct val="25000"/>
            </a:pPr>
            <a:endParaRPr lang="en-US" sz="1300" b="1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Shape 146"/>
          <p:cNvSpPr/>
          <p:nvPr/>
        </p:nvSpPr>
        <p:spPr>
          <a:xfrm>
            <a:off x="4833946" y="3277378"/>
            <a:ext cx="1062600" cy="2310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ctr">
              <a:buClr>
                <a:srgbClr val="000000"/>
              </a:buClr>
              <a:buSzPct val="25000"/>
            </a:pPr>
            <a:endParaRPr lang="en-US" sz="1300" b="1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Shape 147"/>
          <p:cNvSpPr/>
          <p:nvPr/>
        </p:nvSpPr>
        <p:spPr>
          <a:xfrm>
            <a:off x="4817641" y="1951872"/>
            <a:ext cx="1062600" cy="2310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ctr">
              <a:buClr>
                <a:srgbClr val="000000"/>
              </a:buClr>
              <a:buSzPct val="25000"/>
            </a:pPr>
            <a:endParaRPr lang="en-US" sz="1300" b="1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Shape 148"/>
          <p:cNvSpPr txBox="1">
            <a:spLocks noGrp="1"/>
          </p:cNvSpPr>
          <p:nvPr>
            <p:ph type="ctrTitle" idx="4294967295"/>
          </p:nvPr>
        </p:nvSpPr>
        <p:spPr>
          <a:xfrm>
            <a:off x="514905" y="-14350"/>
            <a:ext cx="8158578" cy="11025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just">
              <a:buSzPct val="25000"/>
            </a:pPr>
            <a:r>
              <a:rPr lang="ru-RU" sz="2800" b="1" dirty="0" smtClean="0">
                <a:latin typeface="Arial"/>
                <a:ea typeface="Arial"/>
                <a:cs typeface="Arial"/>
                <a:sym typeface="Arial"/>
              </a:rPr>
              <a:t>7. </a:t>
            </a:r>
            <a:r>
              <a:rPr lang="ru-RU" sz="2800" b="1" dirty="0" smtClean="0">
                <a:latin typeface="Arial"/>
                <a:ea typeface="Arial"/>
                <a:cs typeface="Arial"/>
                <a:sym typeface="Arial"/>
              </a:rPr>
              <a:t>К</a:t>
            </a:r>
            <a:r>
              <a:rPr lang="ru-RU" sz="2800" b="1" dirty="0" smtClean="0">
                <a:latin typeface="Arial"/>
                <a:ea typeface="Arial"/>
                <a:cs typeface="Arial"/>
              </a:rPr>
              <a:t>акой </a:t>
            </a:r>
            <a:r>
              <a:rPr lang="ru-RU" sz="2800" b="1" dirty="0">
                <a:latin typeface="Arial"/>
                <a:ea typeface="Arial"/>
                <a:cs typeface="Arial"/>
              </a:rPr>
              <a:t>из нижеперечисленных налогов </a:t>
            </a:r>
            <a:r>
              <a:rPr lang="ru-RU" sz="2800" b="1" dirty="0" smtClean="0">
                <a:latin typeface="Arial"/>
                <a:ea typeface="Arial"/>
                <a:cs typeface="Arial"/>
              </a:rPr>
              <a:t>относится </a:t>
            </a:r>
            <a:r>
              <a:rPr lang="ru-RU" sz="2800" b="1" dirty="0">
                <a:latin typeface="Arial"/>
                <a:ea typeface="Arial"/>
                <a:cs typeface="Arial"/>
              </a:rPr>
              <a:t>к прямым:</a:t>
            </a:r>
            <a:endParaRPr lang="en-US" sz="2800" b="1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9" name="Shape 1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9563" y="2067372"/>
            <a:ext cx="796400" cy="2750951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Shape 151"/>
          <p:cNvSpPr/>
          <p:nvPr/>
        </p:nvSpPr>
        <p:spPr>
          <a:xfrm>
            <a:off x="3286303" y="2077509"/>
            <a:ext cx="1062600" cy="2310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ctr">
              <a:buClr>
                <a:srgbClr val="000000"/>
              </a:buClr>
              <a:buSzPct val="25000"/>
            </a:pPr>
            <a:endParaRPr lang="en-US" sz="1300" b="1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2" name="Shape 15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17175" y="912832"/>
            <a:ext cx="1540874" cy="8547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9477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ctrTitle" idx="4294967295"/>
          </p:nvPr>
        </p:nvSpPr>
        <p:spPr>
          <a:xfrm>
            <a:off x="0" y="-14350"/>
            <a:ext cx="9144000" cy="11025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>
              <a:buSzPct val="25000"/>
            </a:pPr>
            <a:r>
              <a:rPr lang="ru-RU" sz="2700" b="1" dirty="0" smtClean="0">
                <a:latin typeface="Arial"/>
                <a:ea typeface="Arial"/>
                <a:cs typeface="Arial"/>
                <a:sym typeface="Arial"/>
              </a:rPr>
              <a:t>8. </a:t>
            </a:r>
            <a:r>
              <a:rPr lang="ru-RU" sz="2700" b="1" dirty="0" smtClean="0">
                <a:latin typeface="Arial"/>
                <a:ea typeface="Arial"/>
                <a:cs typeface="Arial"/>
                <a:sym typeface="Arial"/>
              </a:rPr>
              <a:t>С</a:t>
            </a:r>
            <a:r>
              <a:rPr lang="ru-RU" sz="2700" b="1" dirty="0" smtClean="0">
                <a:latin typeface="Arial"/>
                <a:ea typeface="Arial"/>
                <a:cs typeface="Arial"/>
              </a:rPr>
              <a:t>тавка </a:t>
            </a:r>
            <a:r>
              <a:rPr lang="ru-RU" sz="2700" b="1" dirty="0">
                <a:latin typeface="Arial"/>
                <a:ea typeface="Arial"/>
                <a:cs typeface="Arial"/>
              </a:rPr>
              <a:t>налога </a:t>
            </a:r>
            <a:r>
              <a:rPr lang="ru-RU" sz="2700" b="1" dirty="0" smtClean="0">
                <a:latin typeface="Arial"/>
                <a:ea typeface="Arial"/>
                <a:cs typeface="Arial"/>
              </a:rPr>
              <a:t>при годовом доходе физического лица в сумме 500 тыс. руб. составляет:</a:t>
            </a:r>
            <a:endParaRPr lang="en-US" sz="2700" b="1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3" name="Shape 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9100" y="1172712"/>
            <a:ext cx="733765" cy="733766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Shape 8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84860" y="3571391"/>
            <a:ext cx="733765" cy="73376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Shape 89"/>
          <p:cNvSpPr/>
          <p:nvPr/>
        </p:nvSpPr>
        <p:spPr>
          <a:xfrm>
            <a:off x="1482572" y="1448317"/>
            <a:ext cx="6707503" cy="2289182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</a:pPr>
            <a:r>
              <a:rPr lang="ru-RU" sz="2000" dirty="0" smtClean="0"/>
              <a:t>А. </a:t>
            </a:r>
            <a:r>
              <a:rPr lang="ru-RU" sz="2000" dirty="0" smtClean="0"/>
              <a:t>6</a:t>
            </a:r>
            <a:r>
              <a:rPr lang="ru-RU" sz="2000" dirty="0"/>
              <a:t>%</a:t>
            </a:r>
            <a:endParaRPr lang="ru-RU" sz="2000" dirty="0" smtClean="0"/>
          </a:p>
          <a:p>
            <a:pPr>
              <a:lnSpc>
                <a:spcPct val="115000"/>
              </a:lnSpc>
              <a:buClr>
                <a:srgbClr val="000000"/>
              </a:buClr>
            </a:pPr>
            <a:endParaRPr lang="ru-RU" sz="1000" dirty="0" smtClean="0"/>
          </a:p>
          <a:p>
            <a:pPr>
              <a:lnSpc>
                <a:spcPct val="115000"/>
              </a:lnSpc>
              <a:buClr>
                <a:srgbClr val="000000"/>
              </a:buClr>
            </a:pPr>
            <a:r>
              <a:rPr lang="ru-RU" sz="2000" dirty="0" smtClean="0"/>
              <a:t>Б. </a:t>
            </a:r>
            <a:r>
              <a:rPr lang="ru-RU" sz="2000" dirty="0"/>
              <a:t>13%</a:t>
            </a:r>
            <a:endParaRPr lang="ru-RU" sz="2000" dirty="0" smtClean="0"/>
          </a:p>
          <a:p>
            <a:pPr>
              <a:lnSpc>
                <a:spcPct val="115000"/>
              </a:lnSpc>
              <a:buClr>
                <a:srgbClr val="000000"/>
              </a:buClr>
            </a:pPr>
            <a:endParaRPr lang="ru-RU" sz="1000" dirty="0" smtClean="0"/>
          </a:p>
          <a:p>
            <a:pPr>
              <a:lnSpc>
                <a:spcPct val="115000"/>
              </a:lnSpc>
              <a:buClr>
                <a:srgbClr val="000000"/>
              </a:buClr>
            </a:pPr>
            <a:r>
              <a:rPr lang="ru-RU" sz="2000" dirty="0" smtClean="0"/>
              <a:t>В. </a:t>
            </a:r>
            <a:r>
              <a:rPr lang="ru-RU" sz="2000" dirty="0"/>
              <a:t>15%</a:t>
            </a:r>
            <a:endParaRPr lang="ru-RU" sz="2000" dirty="0" smtClean="0"/>
          </a:p>
          <a:p>
            <a:pPr>
              <a:lnSpc>
                <a:spcPct val="115000"/>
              </a:lnSpc>
              <a:buClr>
                <a:srgbClr val="000000"/>
              </a:buClr>
            </a:pPr>
            <a:endParaRPr lang="ru-RU" sz="1000" dirty="0"/>
          </a:p>
          <a:p>
            <a:pPr>
              <a:lnSpc>
                <a:spcPct val="115000"/>
              </a:lnSpc>
              <a:buClr>
                <a:srgbClr val="000000"/>
              </a:buClr>
            </a:pPr>
            <a:r>
              <a:rPr lang="ru-RU" sz="2000" dirty="0" smtClean="0"/>
              <a:t>Г. </a:t>
            </a:r>
            <a:r>
              <a:rPr lang="ru-RU" sz="2000" dirty="0" smtClean="0"/>
              <a:t> </a:t>
            </a:r>
            <a:r>
              <a:rPr lang="ru-RU" sz="2000" dirty="0" smtClean="0"/>
              <a:t>24</a:t>
            </a:r>
            <a:r>
              <a:rPr lang="ru-RU" sz="2000" dirty="0"/>
              <a:t>%</a:t>
            </a:r>
            <a:endParaRPr lang="ru-RU" sz="2000" dirty="0" smtClean="0"/>
          </a:p>
          <a:p>
            <a:pPr>
              <a:lnSpc>
                <a:spcPct val="115000"/>
              </a:lnSpc>
              <a:buClr>
                <a:srgbClr val="000000"/>
              </a:buClr>
            </a:pPr>
            <a:endParaRPr lang="ru-RU" sz="1000" dirty="0" smtClean="0"/>
          </a:p>
          <a:p>
            <a:pPr>
              <a:lnSpc>
                <a:spcPct val="115000"/>
              </a:lnSpc>
              <a:buClr>
                <a:srgbClr val="000000"/>
              </a:buClr>
            </a:pPr>
            <a:endParaRPr lang="ru-RU" sz="1000" dirty="0" smtClean="0"/>
          </a:p>
          <a:p>
            <a:pPr>
              <a:lnSpc>
                <a:spcPct val="115000"/>
              </a:lnSpc>
              <a:buClr>
                <a:srgbClr val="000000"/>
              </a:buClr>
            </a:pPr>
            <a:r>
              <a:rPr lang="ru-RU" sz="2000" dirty="0" smtClean="0"/>
              <a:t> </a:t>
            </a:r>
          </a:p>
          <a:p>
            <a:pPr>
              <a:lnSpc>
                <a:spcPct val="115000"/>
              </a:lnSpc>
              <a:buClr>
                <a:srgbClr val="000000"/>
              </a:buClr>
            </a:pPr>
            <a:endParaRPr lang="ru-RU" sz="1000" dirty="0" smtClean="0"/>
          </a:p>
          <a:p>
            <a:pPr>
              <a:lnSpc>
                <a:spcPct val="115000"/>
              </a:lnSpc>
              <a:buClr>
                <a:srgbClr val="000000"/>
              </a:buClr>
            </a:pPr>
            <a:endParaRPr lang="ru-RU" sz="2000" dirty="0" smtClean="0"/>
          </a:p>
          <a:p>
            <a:pPr>
              <a:lnSpc>
                <a:spcPct val="115000"/>
              </a:lnSpc>
              <a:buClr>
                <a:srgbClr val="000000"/>
              </a:buClr>
            </a:pPr>
            <a:endParaRPr lang="en-US" sz="2000" dirty="0"/>
          </a:p>
        </p:txBody>
      </p:sp>
      <p:sp>
        <p:nvSpPr>
          <p:cNvPr id="90" name="Shape 90"/>
          <p:cNvSpPr/>
          <p:nvPr/>
        </p:nvSpPr>
        <p:spPr>
          <a:xfrm>
            <a:off x="555983" y="2821614"/>
            <a:ext cx="1343100" cy="4377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t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</a:pPr>
            <a:endParaRPr lang="en-US" dirty="0"/>
          </a:p>
        </p:txBody>
      </p:sp>
      <p:sp>
        <p:nvSpPr>
          <p:cNvPr id="91" name="Shape 91"/>
          <p:cNvSpPr/>
          <p:nvPr/>
        </p:nvSpPr>
        <p:spPr>
          <a:xfrm>
            <a:off x="1710775" y="4010175"/>
            <a:ext cx="1797000" cy="7191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t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</a:pPr>
            <a:endParaRPr lang="en-US" dirty="0"/>
          </a:p>
        </p:txBody>
      </p:sp>
      <p:sp>
        <p:nvSpPr>
          <p:cNvPr id="92" name="Shape 92"/>
          <p:cNvSpPr/>
          <p:nvPr/>
        </p:nvSpPr>
        <p:spPr>
          <a:xfrm>
            <a:off x="5109225" y="4010175"/>
            <a:ext cx="1662600" cy="7191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t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</a:pPr>
            <a:endParaRPr lang="en-US" dirty="0"/>
          </a:p>
        </p:txBody>
      </p:sp>
      <p:sp>
        <p:nvSpPr>
          <p:cNvPr id="93" name="Shape 93"/>
          <p:cNvSpPr/>
          <p:nvPr/>
        </p:nvSpPr>
        <p:spPr>
          <a:xfrm>
            <a:off x="6533400" y="2821625"/>
            <a:ext cx="1748100" cy="4377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t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</a:pPr>
            <a:endParaRPr lang="en-US" dirty="0"/>
          </a:p>
        </p:txBody>
      </p:sp>
      <p:sp>
        <p:nvSpPr>
          <p:cNvPr id="94" name="Shape 94"/>
          <p:cNvSpPr/>
          <p:nvPr/>
        </p:nvSpPr>
        <p:spPr>
          <a:xfrm>
            <a:off x="5164580" y="1906478"/>
            <a:ext cx="1343100" cy="7191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t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22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BRF Terracotta ENG">
  <a:themeElements>
    <a:clrScheme name="CBRF new">
      <a:dk1>
        <a:srgbClr val="8A8A8D"/>
      </a:dk1>
      <a:lt1>
        <a:sysClr val="window" lastClr="FFFFFF"/>
      </a:lt1>
      <a:dk2>
        <a:srgbClr val="B9B8BA"/>
      </a:dk2>
      <a:lt2>
        <a:srgbClr val="E7E6E6"/>
      </a:lt2>
      <a:accent1>
        <a:srgbClr val="77777A"/>
      </a:accent1>
      <a:accent2>
        <a:srgbClr val="3E96DB"/>
      </a:accent2>
      <a:accent3>
        <a:srgbClr val="A89B9D"/>
      </a:accent3>
      <a:accent4>
        <a:srgbClr val="8586C6"/>
      </a:accent4>
      <a:accent5>
        <a:srgbClr val="B46E28"/>
      </a:accent5>
      <a:accent6>
        <a:srgbClr val="AB5253"/>
      </a:accent6>
      <a:hlink>
        <a:srgbClr val="77777A"/>
      </a:hlink>
      <a:folHlink>
        <a:srgbClr val="77777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 anchor="t" anchorCtr="0">
        <a:noAutofit/>
      </a:bodyPr>
      <a:lstStyle>
        <a:defPPr algn="l">
          <a:lnSpc>
            <a:spcPct val="90000"/>
          </a:lnSpc>
          <a:defRPr sz="2000" cap="none" baseline="0" dirty="0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bb513d4b-b167-408d-a82e-3754c44655de">NPNRWZWYTAVM-25-287</_dlc_DocId>
    <_dlc_DocIdUrl xmlns="bb513d4b-b167-408d-a82e-3754c44655de">
      <Url>http://s52portal01.region.cbr.ru/FinancialLiteracy/_layouts/DocIdRedir.aspx?ID=NPNRWZWYTAVM-25-287</Url>
      <Description>NPNRWZWYTAVM-25-287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FE8119639E76304982F48EBBB4DA7736" ma:contentTypeVersion="1" ma:contentTypeDescription="Создание документа." ma:contentTypeScope="" ma:versionID="3709542fbc24d3bacf12117962d1fd6d">
  <xsd:schema xmlns:xsd="http://www.w3.org/2001/XMLSchema" xmlns:xs="http://www.w3.org/2001/XMLSchema" xmlns:p="http://schemas.microsoft.com/office/2006/metadata/properties" xmlns:ns1="http://schemas.microsoft.com/sharepoint/v3" xmlns:ns2="bb513d4b-b167-408d-a82e-3754c44655de" targetNamespace="http://schemas.microsoft.com/office/2006/metadata/properties" ma:root="true" ma:fieldsID="ec982d72e8f812f64273df6d728dc383" ns1:_="" ns2:_="">
    <xsd:import namespace="http://schemas.microsoft.com/sharepoint/v3"/>
    <xsd:import namespace="bb513d4b-b167-408d-a82e-3754c44655de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Дата начала расписания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Дата окончания расписания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513d4b-b167-408d-a82e-3754c44655de" elementFormDefault="qualified">
    <xsd:import namespace="http://schemas.microsoft.com/office/2006/documentManagement/types"/>
    <xsd:import namespace="http://schemas.microsoft.com/office/infopath/2007/PartnerControls"/>
    <xsd:element name="_dlc_DocId" ma:index="10" nillable="true" ma:displayName="Значение идентификатора документа" ma:description="Значение идентификатора документа, присвоенного данному элементу." ma:internalName="_dlc_DocId" ma:readOnly="true">
      <xsd:simpleType>
        <xsd:restriction base="dms:Text"/>
      </xsd:simpleType>
    </xsd:element>
    <xsd:element name="_dlc_DocIdUrl" ma:index="11" nillable="true" ma:displayName="Идентификатор документа" ma:description="Постоянная ссылка на этот документ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2" nillable="true" ma:displayName="Сохранить идентификатор" ma:description="Сохранять идентификатор при добавлении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1E9875F3-3730-4B0E-8A13-06E6F0CFC247}">
  <ds:schemaRefs>
    <ds:schemaRef ds:uri="http://purl.org/dc/elements/1.1/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terms/"/>
    <ds:schemaRef ds:uri="http://schemas.microsoft.com/office/infopath/2007/PartnerControls"/>
    <ds:schemaRef ds:uri="bb513d4b-b167-408d-a82e-3754c44655de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2CCE386C-1E3F-4863-A706-321013C73A8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66EA93C-E409-4666-8E24-984B7659006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bb513d4b-b167-408d-a82e-3754c44655d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1A5D4F4D-29E6-457D-918F-EF50D3DD4759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657</TotalTime>
  <Words>838</Words>
  <Application>Microsoft Office PowerPoint</Application>
  <PresentationFormat>Экран (16:9)</PresentationFormat>
  <Paragraphs>139</Paragraphs>
  <Slides>8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Georgia</vt:lpstr>
      <vt:lpstr>Office Theme</vt:lpstr>
      <vt:lpstr>CBRF Terracotta ENG</vt:lpstr>
      <vt:lpstr>1. При каком уровне дохода в месяц нужно начинать вести бюджет</vt:lpstr>
      <vt:lpstr>2. Финансово грамотный человек:</vt:lpstr>
      <vt:lpstr>3. Какие расходы относятся к обязательным:</vt:lpstr>
      <vt:lpstr>4. Что из перечисленного имеет целью получение дополнительного дохода:</vt:lpstr>
      <vt:lpstr>5. Что можно отнести к интеллектуальному капиталу</vt:lpstr>
      <vt:lpstr>6. Возможность потерять деньги в связи с наступлением каких-либо предвиденных или непредвиденных обстоятельств – это:</vt:lpstr>
      <vt:lpstr>7. Какой из нижеперечисленных налогов относится к прямым:</vt:lpstr>
      <vt:lpstr>8. Ставка налога при годовом доходе физического лица в сумме 500 тыс. руб. составляет: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Голицына Анна Юрьевна</dc:creator>
  <cp:lastModifiedBy>Подмарев Валерий Николаевич</cp:lastModifiedBy>
  <cp:revision>52</cp:revision>
  <cp:lastPrinted>2019-05-17T10:59:26Z</cp:lastPrinted>
  <dcterms:modified xsi:type="dcterms:W3CDTF">2022-03-23T08:38:20Z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0x010100FE8119639E76304982F48EBBB4DA7736</vt:lpwstr>
  </property>
  <property fmtid="{D5CDD505-2E9C-101B-9397-08002B2CF9AE}" pid="3" name="_dlc_DocIdItemGuid">
    <vt:lpwstr>68deb067-1403-4608-a777-aa2b0b706d2a</vt:lpwstr>
  </property>
</Properties>
</file>