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5"/>
    <p:sldMasterId id="2147483660" r:id="rId6"/>
  </p:sldMasterIdLst>
  <p:notesMasterIdLst>
    <p:notesMasterId r:id="rId15"/>
  </p:notesMasterIdLst>
  <p:handoutMasterIdLst>
    <p:handoutMasterId r:id="rId16"/>
  </p:handoutMasterIdLst>
  <p:sldIdLst>
    <p:sldId id="257" r:id="rId7"/>
    <p:sldId id="259" r:id="rId8"/>
    <p:sldId id="261" r:id="rId9"/>
    <p:sldId id="263" r:id="rId10"/>
    <p:sldId id="264" r:id="rId11"/>
    <p:sldId id="266" r:id="rId12"/>
    <p:sldId id="267" r:id="rId13"/>
    <p:sldId id="269" r:id="rId14"/>
  </p:sldIdLst>
  <p:sldSz cx="9144000" cy="5143500" type="screen16x9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ероника Лушникова" initials="" lastIdx="6" clrIdx="0"/>
  <p:cmAuthor id="1" name="Elena Anisimova" initials="" lastIdx="4" clrIdx="1"/>
  <p:cmAuthor id="2" name="ea@dabb.ru" initials="e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A0B8C27-202C-41C0-A809-E557C33F3BE0}">
  <a:tblStyle styleId="{AA0B8C27-202C-41C0-A809-E557C33F3BE0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30" autoAdjust="0"/>
  </p:normalViewPr>
  <p:slideViewPr>
    <p:cSldViewPr snapToGrid="0">
      <p:cViewPr varScale="1">
        <p:scale>
          <a:sx n="152" d="100"/>
          <a:sy n="152" d="100"/>
        </p:scale>
        <p:origin x="44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6E185-E280-4FC1-B5BA-5CB50626404D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E191B-2168-49CB-B9DE-E19B0F9ED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71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0733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 i="1"/>
              <a:t>: </a:t>
            </a:r>
            <a:r>
              <a:rPr lang="en-US"/>
              <a:t>Итак, чему вы сегодня научитесь? 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Далее перечисляем основные пункты слайда.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Переходный интерактивный вопрос:</a:t>
            </a:r>
            <a:r>
              <a:rPr lang="en-US"/>
              <a:t> Как вы думаете, какие качества свойственны финансово грамотному человеку?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7078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вопрос:</a:t>
            </a:r>
            <a:r>
              <a:rPr lang="en-US"/>
              <a:t> Как вы думаете, сколько процентов населения Земли имеют способности к ведению собственного бизнеса?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Всего 2% людей склоны создавать собственный бизнес и вести предпринимательскую деятельность. Если вы уверены в своей бизнес-идее, то действуйте – создавайте своё дело. Это ваше решение.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Но что делать, если у вас нет склонности к ведению самостоятельного бизнеса, и вы предпочитаете стать хорошим специалистом и работать в какой-нибудь компании? Как тогда достичь финансовой уверенности? Необходимо соблюдать три обязательных правила: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1.	Дисциплина (удержаться от соблазна сразу потратить деньги)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2.	Расстановка приоритетов (знать, что тебе действительно нужно)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3.	Контроль рисков (выбор компании, чтение договора, сравнение альтернатив)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3006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 возрастом наши цели меняются и становятся масштабнее. Примерно вот так это происходит на протяжении жизни человека.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/>
              <a:t>: Как вы думаете, когда вы создадите свою семью, что правильнее – взять ипотеку, снять квартиру или жить с родителями?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На самом деле, единственно верного ответа на этот вопрос не существует, у всех свои жизненные обстоятельства и за любое из этих решений нужно платить – деньгами за ипотечный кредит или съёмную квартиру, ограничением свободы за жизнь с родителями.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Это решение – ваше, каким бы оно ни было, и именно вы несёте за него ответственность.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909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Давайте рассмотрим простой пример личного финансового плана. Задумывались ли вы когда-нибудь, что было бы, если бы вы тратили только часть карманных денег, а остаток откладывали – копили? Предположим, что каждый день вы получаете 100 рублей (сумма может быть разной, в зависимости от уровня школы). Тратьте 50 рублей, а оставшиеся 50 – откладывайте. За 5 дней учебной недели вы накопите 250 рублей. За 4 недели у вас накопится 1 000 рублей. За 9 месяцев учебного года у вас будет 9 000 рублей. Достаточная сумма для покупки, например, электронной книги (в зависимости от уровня школы предметы могут меняться). Может быть  и ещё больше. Например, если вы получаете подарки деньгами. Сложив те суммы, которые мы с вами видим в таблице, мы получаем 15 000 свободных денег, которые можем потратить на свою цель или продолжить копить. Заметьте, мы не выпрашиваем у родителей купить нам какую-либо вещь, мы можем сделать это сами, исходя из наших накоплений.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>
                <a:solidFill>
                  <a:schemeClr val="dk1"/>
                </a:solidFill>
              </a:rPr>
              <a:t>Интерактивный вопрос</a:t>
            </a:r>
            <a:r>
              <a:rPr lang="en-US">
                <a:solidFill>
                  <a:schemeClr val="dk1"/>
                </a:solidFill>
              </a:rPr>
              <a:t>: А если покупать нам ничего не нужно, то что же нам делать с накопленными деньгами – держать их под подушкой?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Помимо покупки нужной вещи, мы также можем заставить деньги немного поработать.</a:t>
            </a:r>
          </a:p>
        </p:txBody>
      </p:sp>
    </p:spTree>
    <p:extLst>
      <p:ext uri="{BB962C8B-B14F-4D97-AF65-F5344CB8AC3E}">
        <p14:creationId xmlns:p14="http://schemas.microsoft.com/office/powerpoint/2010/main" val="1661586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вопрос:</a:t>
            </a:r>
            <a:r>
              <a:rPr lang="en-US"/>
              <a:t> Как вы думаете, сколько процентов населения Земли имеют способности к ведению собственного бизнеса?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Всего 2% людей склоны создавать собственный бизнес и вести предпринимательскую деятельность. Если вы уверены в своей бизнес-идее, то действуйте – создавайте своё дело. Это ваше решение.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Но что делать, если у вас нет склонности к ведению самостоятельного бизнеса, и вы предпочитаете стать хорошим специалистом и работать в какой-нибудь компании? Как тогда достичь финансовой уверенности? Необходимо соблюдать три обязательных правила: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1.	Дисциплина (удержаться от соблазна сразу потратить деньги)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2.	Расстановка приоритетов (знать, что тебе действительно нужно)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3.	Контроль рисков (выбор компании, чтение договора, сравнение альтернатив)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3006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06357" y="4715907"/>
            <a:ext cx="4984961" cy="44677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 возрастом наши цели меняются и становятся масштабнее. Примерно вот так это происходит на протяжении жизни человека.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/>
              <a:t>: Как вы думаете, когда вы создадите свою семью, что правильнее – взять ипотеку, снять квартиру или жить с родителями?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На самом деле, единственно верного ответа на этот вопрос не существует, у всех свои жизненные обстоятельства и за любое из этих решений нужно платить – деньгами за ипотечный кредит или съёмную квартиру, ограничением свободы за жизнь с родителями.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Это решение – ваше, каким бы оно ни было, и именно вы несёте за него ответственность.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90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371601" y="2914651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6629400" y="205978"/>
            <a:ext cx="2057400" cy="4388646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205978"/>
            <a:ext cx="6019799" cy="4388646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078892"/>
            <a:ext cx="9144000" cy="2064609"/>
          </a:xfrm>
          <a:prstGeom prst="rect">
            <a:avLst/>
          </a:prstGeom>
          <a:solidFill>
            <a:schemeClr val="accent6"/>
          </a:solidFill>
          <a:ln>
            <a:solidFill>
              <a:srgbClr val="AB52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9144000" cy="102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1408" y="4196152"/>
            <a:ext cx="4324864" cy="49427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7" indent="0" algn="ctr">
              <a:buNone/>
              <a:defRPr sz="1200"/>
            </a:lvl4pPr>
            <a:lvl5pPr marL="1371463" indent="0" algn="ctr">
              <a:buNone/>
              <a:defRPr sz="1200"/>
            </a:lvl5pPr>
            <a:lvl6pPr marL="1714328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51406" y="3089189"/>
            <a:ext cx="4324865" cy="1019433"/>
          </a:xfrm>
        </p:spPr>
        <p:txBody>
          <a:bodyPr anchor="b">
            <a:normAutofit/>
          </a:bodyPr>
          <a:lstStyle>
            <a:lvl1pPr>
              <a:defRPr sz="1500">
                <a:solidFill>
                  <a:srgbClr val="FFFFFF"/>
                </a:solidFill>
              </a:defRPr>
            </a:lvl1pPr>
          </a:lstStyle>
          <a:p>
            <a:r>
              <a:rPr lang="ru-RU" dirty="0" err="1"/>
              <a:t>Click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edit</a:t>
            </a:r>
            <a:r>
              <a:rPr lang="ru-RU" dirty="0"/>
              <a:t> </a:t>
            </a:r>
            <a:r>
              <a:rPr lang="ru-RU" dirty="0" err="1"/>
              <a:t>Master</a:t>
            </a:r>
            <a:r>
              <a:rPr lang="ru-RU" dirty="0"/>
              <a:t> </a:t>
            </a:r>
            <a:r>
              <a:rPr lang="ru-RU" dirty="0" err="1"/>
              <a:t>title</a:t>
            </a:r>
            <a:r>
              <a:rPr lang="ru-RU" dirty="0"/>
              <a:t> </a:t>
            </a:r>
            <a:r>
              <a:rPr lang="ru-RU" dirty="0" err="1"/>
              <a:t>style</a:t>
            </a:r>
            <a:endParaRPr lang="en-US" dirty="0"/>
          </a:p>
        </p:txBody>
      </p:sp>
      <p:sp>
        <p:nvSpPr>
          <p:cNvPr id="16" name="Date Placeholder 26"/>
          <p:cNvSpPr>
            <a:spLocks noGrp="1"/>
          </p:cNvSpPr>
          <p:nvPr>
            <p:ph type="dt" sz="half" idx="2"/>
          </p:nvPr>
        </p:nvSpPr>
        <p:spPr>
          <a:xfrm>
            <a:off x="4576119" y="4736373"/>
            <a:ext cx="2133600" cy="27384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defTabSz="685732"/>
            <a:endParaRPr lang="en-US" kern="1200" dirty="0">
              <a:ea typeface="+mn-ea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411893" y="4196151"/>
            <a:ext cx="4058227" cy="499420"/>
          </a:xfrm>
        </p:spPr>
        <p:txBody>
          <a:bodyPr>
            <a:noAutofit/>
          </a:bodyPr>
          <a:lstStyle>
            <a:lvl1pPr marL="0" indent="0" algn="r">
              <a:buNone/>
              <a:defRPr sz="1500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Введите имя автора презентации</a:t>
            </a:r>
          </a:p>
        </p:txBody>
      </p:sp>
      <p:pic>
        <p:nvPicPr>
          <p:cNvPr id="12" name="Picture 11" descr="alllogo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33" y="-231687"/>
            <a:ext cx="2737532" cy="1512089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/>
          <a:srcRect l="7494" r="7951"/>
          <a:stretch>
            <a:fillRect/>
          </a:stretch>
        </p:blipFill>
        <p:spPr bwMode="auto">
          <a:xfrm>
            <a:off x="0" y="1026000"/>
            <a:ext cx="9144000" cy="20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332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/>
              <a:t>Название раздела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371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3078892"/>
            <a:ext cx="9144000" cy="2064609"/>
          </a:xfrm>
          <a:prstGeom prst="rect">
            <a:avLst/>
          </a:prstGeom>
          <a:solidFill>
            <a:srgbClr val="AB5253"/>
          </a:solidFill>
          <a:ln>
            <a:solidFill>
              <a:srgbClr val="AB52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9144000" cy="102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defTabSz="685732"/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1" y="3089190"/>
            <a:ext cx="3938588" cy="556054"/>
          </a:xfrm>
        </p:spPr>
        <p:txBody>
          <a:bodyPr anchor="b"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1" y="3707029"/>
            <a:ext cx="3938588" cy="860210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E7E6E6"/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2" name="Picture 11" descr="CBRF-Razdel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730"/>
            <a:ext cx="9144000" cy="2055600"/>
          </a:xfrm>
          <a:prstGeom prst="rect">
            <a:avLst/>
          </a:prstGeom>
        </p:spPr>
      </p:pic>
      <p:pic>
        <p:nvPicPr>
          <p:cNvPr id="11" name="Picture 10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33" y="-231687"/>
            <a:ext cx="2737532" cy="151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36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2" y="1369219"/>
            <a:ext cx="4149296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/>
              <a:t>Название раздела</a:t>
            </a:r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349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/>
              <a:t>Название раздела</a:t>
            </a:r>
            <a:endParaRPr lang="en-US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42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/>
              <a:t>Название раздела</a:t>
            </a:r>
            <a:endParaRPr lang="en-US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732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0595" y="906163"/>
            <a:ext cx="4947852" cy="535460"/>
          </a:xfrm>
        </p:spPr>
        <p:txBody>
          <a:bodyPr anchor="t">
            <a:normAutofit/>
          </a:bodyPr>
          <a:lstStyle>
            <a:lvl1pPr>
              <a:defRPr sz="15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7703" y="906163"/>
            <a:ext cx="3016947" cy="3777950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7" indent="0">
              <a:buNone/>
              <a:defRPr sz="1500"/>
            </a:lvl4pPr>
            <a:lvl5pPr marL="1371463" indent="0">
              <a:buNone/>
              <a:defRPr sz="1500"/>
            </a:lvl5pPr>
            <a:lvl6pPr marL="1714328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30595" y="1585786"/>
            <a:ext cx="4947852" cy="3104282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7" indent="0">
              <a:buNone/>
              <a:defRPr sz="800"/>
            </a:lvl4pPr>
            <a:lvl5pPr marL="1371463" indent="0">
              <a:buNone/>
              <a:defRPr sz="800"/>
            </a:lvl5pPr>
            <a:lvl6pPr marL="1714328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28438" y="252283"/>
            <a:ext cx="2676525" cy="391298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>
                <a:solidFill>
                  <a:srgbClr val="AB5253"/>
                </a:solidFill>
              </a:defRPr>
            </a:lvl1pPr>
          </a:lstStyle>
          <a:p>
            <a:pPr lvl="0"/>
            <a:r>
              <a:rPr lang="ru-RU" dirty="0"/>
              <a:t>Название раздела</a:t>
            </a:r>
            <a:endParaRPr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fld id="{2EC4EB27-9ADE-42C2-9A98-47F5822B2E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654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 userDrawn="1"/>
        </p:nvSpPr>
        <p:spPr>
          <a:xfrm>
            <a:off x="-1549399" y="1006079"/>
            <a:ext cx="1423988" cy="1700213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Первый уровень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 14pt</a:t>
            </a:r>
          </a:p>
          <a:p>
            <a:pPr marL="85717" lvl="1" indent="-85717" defTabSz="685732">
              <a:spcBef>
                <a:spcPts val="225"/>
              </a:spcBef>
              <a:buSzPct val="100000"/>
              <a:buFontTx/>
              <a:buBlip>
                <a:blip r:embed="rId2"/>
              </a:buBlip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Второй уровень, 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14pt</a:t>
            </a:r>
          </a:p>
          <a:p>
            <a:pPr marL="164290" lvl="2" indent="-100003" defTabSz="685732">
              <a:spcBef>
                <a:spcPts val="188"/>
              </a:spcBef>
              <a:buFontTx/>
              <a:buBlip>
                <a:blip r:embed="rId3"/>
              </a:buBlip>
              <a:defRPr/>
            </a:pPr>
            <a:r>
              <a:rPr lang="ru-RU" sz="600" kern="1200" dirty="0">
                <a:solidFill>
                  <a:srgbClr val="8A8A8D"/>
                </a:solidFill>
                <a:ea typeface="+mn-ea"/>
                <a:cs typeface="+mn-cs"/>
              </a:rPr>
              <a:t>Третий уровень, </a:t>
            </a:r>
            <a:r>
              <a:rPr lang="en-US" sz="600" kern="1200" dirty="0">
                <a:solidFill>
                  <a:srgbClr val="8A8A8D"/>
                </a:solidFill>
                <a:ea typeface="+mn-ea"/>
                <a:cs typeface="+mn-cs"/>
              </a:rPr>
              <a:t>12pt</a:t>
            </a:r>
            <a:endParaRPr lang="ru-RU" sz="600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13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смены уровня  нажмите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</a:t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либо выделите  набранную строку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нажмите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Tab.</a:t>
            </a:r>
            <a:endParaRPr lang="ru-RU" sz="800" b="1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4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перехода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на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Arial" pitchFamily="34" charset="0"/>
              </a:rPr>
              <a:t> предыдущий — </a:t>
            </a:r>
            <a:r>
              <a:rPr lang="en-US" sz="800" b="1" kern="1200" dirty="0" err="1">
                <a:solidFill>
                  <a:srgbClr val="8A8A8D"/>
                </a:solidFill>
                <a:ea typeface="+mn-ea"/>
                <a:cs typeface="+mn-cs"/>
              </a:rPr>
              <a:t>Shift+Tab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.</a:t>
            </a:r>
            <a:endParaRPr lang="en-US" sz="800" b="1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5" name="Прямоугольник 6"/>
          <p:cNvSpPr/>
          <p:nvPr userDrawn="1"/>
        </p:nvSpPr>
        <p:spPr>
          <a:xfrm>
            <a:off x="-1554162" y="2824165"/>
            <a:ext cx="1428751" cy="147732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Располагайте информацию </a:t>
            </a:r>
            <a:b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в пределах модульной сетки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,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которая задается направляющими: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отображение / 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скрытие — «Alt+F9»;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дублирование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 помощью клавиши «</a:t>
            </a:r>
            <a:r>
              <a:rPr lang="ru-RU" sz="800" kern="1200" dirty="0" err="1">
                <a:solidFill>
                  <a:srgbClr val="8A8A8D"/>
                </a:solidFill>
                <a:ea typeface="+mn-ea"/>
                <a:cs typeface="+mn-cs"/>
              </a:rPr>
              <a:t>Ctrl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удаление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за край слайда.</a:t>
            </a:r>
            <a:endParaRPr lang="en-US" sz="800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6" name="Прямоугольник 11"/>
          <p:cNvSpPr/>
          <p:nvPr userDrawn="1"/>
        </p:nvSpPr>
        <p:spPr>
          <a:xfrm>
            <a:off x="9164640" y="1006079"/>
            <a:ext cx="1428751" cy="1431158"/>
          </a:xfrm>
          <a:prstGeom prst="rect">
            <a:avLst/>
          </a:prstGeom>
        </p:spPr>
        <p:txBody>
          <a:bodyPr lIns="68573" tIns="0" rIns="68573" bIns="34286">
            <a:spAutoFit/>
          </a:bodyPr>
          <a:lstStyle/>
          <a:p>
            <a:pPr marL="66668"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вставки рисунка рекомендуется использовать соответствующий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макет: </a:t>
            </a:r>
            <a:endParaRPr lang="en-US" sz="800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defRPr/>
            </a:pP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«Изображение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объект»,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 «Два рисунка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 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два текста»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 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т.д. (вкладка 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«Главная» 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→ 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«Макет»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)</a:t>
            </a:r>
          </a:p>
        </p:txBody>
      </p:sp>
      <p:sp>
        <p:nvSpPr>
          <p:cNvPr id="7" name="Прямоугольник 12"/>
          <p:cNvSpPr/>
          <p:nvPr userDrawn="1"/>
        </p:nvSpPr>
        <p:spPr>
          <a:xfrm>
            <a:off x="9324976" y="1"/>
            <a:ext cx="1919288" cy="50783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Макет «заголовок и объект».</a:t>
            </a:r>
          </a:p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Может использоваться для текста, вставки таблицы, диаграммы, схемы </a:t>
            </a:r>
            <a:r>
              <a:rPr lang="en-US" sz="800" i="1" kern="1200" dirty="0">
                <a:solidFill>
                  <a:srgbClr val="8A8A8D"/>
                </a:solidFill>
                <a:ea typeface="+mn-ea"/>
                <a:cs typeface="+mn-cs"/>
              </a:rPr>
              <a:t>SmartArt</a:t>
            </a: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, рисунка и видеоролика.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71" y="951310"/>
            <a:ext cx="8425568" cy="3780234"/>
          </a:xfrm>
        </p:spPr>
        <p:txBody>
          <a:bodyPr/>
          <a:lstStyle>
            <a:lvl1pPr>
              <a:spcBef>
                <a:spcPts val="375"/>
              </a:spcBef>
              <a:defRPr/>
            </a:lvl1pPr>
            <a:lvl2pPr>
              <a:spcBef>
                <a:spcPts val="375"/>
              </a:spcBef>
              <a:defRPr/>
            </a:lvl2pPr>
            <a:lvl4pPr>
              <a:spcBef>
                <a:spcPts val="225"/>
              </a:spcBef>
              <a:defRPr/>
            </a:lvl4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58E83-317E-42A7-A362-C0ABA78B0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110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ъект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6"/>
          <p:cNvSpPr/>
          <p:nvPr userDrawn="1"/>
        </p:nvSpPr>
        <p:spPr>
          <a:xfrm>
            <a:off x="-1554162" y="2824165"/>
            <a:ext cx="1428751" cy="147732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Располагайте информацию </a:t>
            </a:r>
            <a:b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в пределах модульной сетки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,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которая задается направляющими: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отображение / 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скрытие — «Alt+F9»;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дублирование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с помощью клавиши «</a:t>
            </a:r>
            <a:r>
              <a:rPr lang="ru-RU" sz="800" kern="1200" dirty="0" err="1">
                <a:solidFill>
                  <a:srgbClr val="8A8A8D"/>
                </a:solidFill>
                <a:ea typeface="+mn-ea"/>
                <a:cs typeface="+mn-cs"/>
              </a:rPr>
              <a:t>Ctrl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»;</a:t>
            </a:r>
          </a:p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удаление — перетаскивание 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за край слайда.</a:t>
            </a:r>
            <a:endParaRPr lang="en-US" sz="800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6" name="TextBox 11"/>
          <p:cNvSpPr txBox="1"/>
          <p:nvPr userDrawn="1"/>
        </p:nvSpPr>
        <p:spPr>
          <a:xfrm>
            <a:off x="-1549399" y="1006079"/>
            <a:ext cx="1423988" cy="1700213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defTabSz="685732"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Первый уровень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 14pt</a:t>
            </a:r>
          </a:p>
          <a:p>
            <a:pPr marL="85717" lvl="1" indent="-85717" defTabSz="685732">
              <a:spcBef>
                <a:spcPts val="225"/>
              </a:spcBef>
              <a:buSzPct val="100000"/>
              <a:buFontTx/>
              <a:buBlip>
                <a:blip r:embed="rId2"/>
              </a:buBlip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Второй уровень, 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14pt</a:t>
            </a:r>
          </a:p>
          <a:p>
            <a:pPr marL="164290" lvl="2" indent="-100003" defTabSz="685732">
              <a:spcBef>
                <a:spcPts val="188"/>
              </a:spcBef>
              <a:buFontTx/>
              <a:buBlip>
                <a:blip r:embed="rId3"/>
              </a:buBlip>
              <a:defRPr/>
            </a:pPr>
            <a:r>
              <a:rPr lang="ru-RU" sz="600" kern="1200" dirty="0">
                <a:solidFill>
                  <a:srgbClr val="8A8A8D"/>
                </a:solidFill>
                <a:ea typeface="+mn-ea"/>
                <a:cs typeface="+mn-cs"/>
              </a:rPr>
              <a:t>Третий уровень, </a:t>
            </a:r>
            <a:r>
              <a:rPr lang="en-US" sz="600" kern="1200" dirty="0">
                <a:solidFill>
                  <a:srgbClr val="8A8A8D"/>
                </a:solidFill>
                <a:ea typeface="+mn-ea"/>
                <a:cs typeface="+mn-cs"/>
              </a:rPr>
              <a:t>12pt</a:t>
            </a:r>
            <a:endParaRPr lang="ru-RU" sz="600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13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смены уровня  нажмите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,</a:t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либо выделите  набранную строку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/>
            </a:r>
            <a:b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и нажмите</a:t>
            </a:r>
            <a:r>
              <a:rPr lang="en-US" sz="800" kern="1200" dirty="0">
                <a:solidFill>
                  <a:srgbClr val="8A8A8D"/>
                </a:solidFill>
                <a:ea typeface="+mn-ea"/>
                <a:cs typeface="+mn-cs"/>
              </a:rPr>
              <a:t> </a:t>
            </a:r>
            <a:r>
              <a:rPr lang="en-US" sz="800" b="1" kern="1200" dirty="0">
                <a:solidFill>
                  <a:srgbClr val="8A8A8D"/>
                </a:solidFill>
                <a:ea typeface="+mn-ea"/>
                <a:cs typeface="+mn-cs"/>
              </a:rPr>
              <a:t>Tab.</a:t>
            </a:r>
            <a:endParaRPr lang="ru-RU" sz="800" b="1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spcBef>
                <a:spcPts val="450"/>
              </a:spcBef>
              <a:defRPr/>
            </a:pP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Для перехода</a:t>
            </a:r>
            <a:b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kern="1200" dirty="0">
                <a:solidFill>
                  <a:srgbClr val="8A8A8D"/>
                </a:solidFill>
                <a:ea typeface="+mn-ea"/>
                <a:cs typeface="+mn-cs"/>
              </a:rPr>
              <a:t>на</a:t>
            </a:r>
            <a:r>
              <a:rPr lang="ru-RU" sz="800" kern="1200" dirty="0">
                <a:solidFill>
                  <a:srgbClr val="8A8A8D"/>
                </a:solidFill>
                <a:ea typeface="+mn-ea"/>
                <a:cs typeface="Arial" pitchFamily="34" charset="0"/>
              </a:rPr>
              <a:t> предыдущий — </a:t>
            </a:r>
            <a:r>
              <a:rPr lang="en-US" sz="800" b="1" kern="1200" dirty="0" err="1">
                <a:solidFill>
                  <a:srgbClr val="8A8A8D"/>
                </a:solidFill>
                <a:ea typeface="+mn-ea"/>
                <a:cs typeface="+mn-cs"/>
              </a:rPr>
              <a:t>Shift+Tab</a:t>
            </a:r>
            <a:r>
              <a:rPr lang="ru-RU" sz="800" b="1" kern="1200" dirty="0">
                <a:solidFill>
                  <a:srgbClr val="8A8A8D"/>
                </a:solidFill>
                <a:ea typeface="+mn-ea"/>
                <a:cs typeface="+mn-cs"/>
              </a:rPr>
              <a:t>.</a:t>
            </a:r>
            <a:endParaRPr lang="en-US" sz="800" b="1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7" name="Прямоугольник 9"/>
          <p:cNvSpPr/>
          <p:nvPr userDrawn="1"/>
        </p:nvSpPr>
        <p:spPr>
          <a:xfrm>
            <a:off x="9324976" y="0"/>
            <a:ext cx="1919288" cy="88870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Макет «объект и подпись».</a:t>
            </a:r>
          </a:p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Может использоваться для текста, вставки таблицы, диаграммы, схемы </a:t>
            </a:r>
            <a:r>
              <a:rPr lang="en-US" sz="800" i="1" kern="1200" dirty="0">
                <a:solidFill>
                  <a:srgbClr val="8A8A8D"/>
                </a:solidFill>
                <a:ea typeface="+mn-ea"/>
                <a:cs typeface="+mn-cs"/>
              </a:rPr>
              <a:t>SmartArt</a:t>
            </a: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, рисунка и видеоролика</a:t>
            </a:r>
            <a:b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и подписи к выбранному объекту.</a:t>
            </a:r>
          </a:p>
          <a:p>
            <a:pPr defTabSz="685732">
              <a:defRPr/>
            </a:pPr>
            <a:endParaRPr lang="ru-RU" sz="800" i="1" kern="1200" dirty="0">
              <a:solidFill>
                <a:srgbClr val="8A8A8D"/>
              </a:solidFill>
              <a:ea typeface="+mn-ea"/>
              <a:cs typeface="+mn-cs"/>
            </a:endParaRPr>
          </a:p>
          <a:p>
            <a:pPr defTabSz="685732">
              <a:defRPr/>
            </a:pPr>
            <a:endParaRPr lang="ru-RU" sz="800" i="1" kern="1200" dirty="0">
              <a:solidFill>
                <a:srgbClr val="8A8A8D"/>
              </a:solidFill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71" y="951310"/>
            <a:ext cx="8425568" cy="3132534"/>
          </a:xfrm>
        </p:spPr>
        <p:txBody>
          <a:bodyPr/>
          <a:lstStyle>
            <a:lvl1pPr>
              <a:spcBef>
                <a:spcPts val="375"/>
              </a:spcBef>
              <a:defRPr/>
            </a:lvl1pPr>
            <a:lvl2pPr>
              <a:spcBef>
                <a:spcPts val="375"/>
              </a:spcBef>
              <a:defRPr/>
            </a:lvl2pPr>
            <a:lvl4pPr>
              <a:spcBef>
                <a:spcPts val="225"/>
              </a:spcBef>
              <a:defRPr/>
            </a:lvl4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358777" y="4191932"/>
            <a:ext cx="8424863" cy="539614"/>
          </a:xfrm>
        </p:spPr>
        <p:txBody>
          <a:bodyPr/>
          <a:lstStyle>
            <a:lvl1pPr>
              <a:spcBef>
                <a:spcPts val="375"/>
              </a:spcBef>
              <a:defRPr/>
            </a:lvl1pPr>
            <a:lvl2pPr>
              <a:spcBef>
                <a:spcPts val="375"/>
              </a:spcBef>
              <a:defRPr/>
            </a:lvl2pPr>
            <a:lvl3pPr>
              <a:spcBef>
                <a:spcPts val="225"/>
              </a:spcBef>
              <a:defRPr/>
            </a:lvl3pPr>
            <a:lvl4pPr>
              <a:spcBef>
                <a:spcPts val="15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D50C-0155-4BA4-B01E-2C0CDC9A5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1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/>
          <p:nvPr userDrawn="1"/>
        </p:nvSpPr>
        <p:spPr>
          <a:xfrm>
            <a:off x="9324975" y="1"/>
            <a:ext cx="1346200" cy="38087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Пустой макет.</a:t>
            </a:r>
          </a:p>
          <a:p>
            <a:pPr defTabSz="685732">
              <a:defRPr/>
            </a:pP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Предназначен</a:t>
            </a:r>
            <a:b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</a:br>
            <a:r>
              <a:rPr lang="ru-RU" sz="800" i="1" kern="1200" dirty="0">
                <a:solidFill>
                  <a:srgbClr val="8A8A8D"/>
                </a:solidFill>
                <a:ea typeface="+mn-ea"/>
                <a:cs typeface="+mn-cs"/>
              </a:rPr>
              <a:t>для набросков.</a:t>
            </a: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C7158-57A6-4690-88EA-37FBA62A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9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22312" y="3305177"/>
            <a:ext cx="7772400" cy="1021557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6508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90496" marR="0" lvl="1" indent="-1555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34316" marR="0" lvl="2" indent="-1422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27027" marR="0" lvl="3" indent="-17778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84182" marR="0" lvl="4" indent="-17778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1" y="1151333"/>
            <a:ext cx="4040187" cy="479823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5026" y="1151333"/>
            <a:ext cx="4041776" cy="479823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1" y="204785"/>
            <a:ext cx="3008314" cy="871539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1" y="1076325"/>
            <a:ext cx="3008314" cy="3518296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792288" y="3600451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1792288" y="459582"/>
            <a:ext cx="5486400" cy="3086101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154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309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463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617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866" marR="0" lvl="0" indent="-139686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692" marR="0" lvl="1" indent="-1233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078" marR="0" lvl="2" indent="-1015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186" marR="0" lvl="3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340" marR="0" lvl="4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495" marR="0" lvl="5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649" marR="0" lvl="6" indent="-162544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5802" marR="0" lvl="7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2957" marR="0" lvl="8" indent="-162543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22817" y="4769565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38561"/>
            <a:ext cx="8149796" cy="66417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02736"/>
            <a:ext cx="8149796" cy="353699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47137" y="628521"/>
            <a:ext cx="360405" cy="0"/>
          </a:xfrm>
          <a:prstGeom prst="line">
            <a:avLst/>
          </a:prstGeom>
          <a:ln w="3175" cmpd="sng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07543" y="635665"/>
            <a:ext cx="1838067" cy="0"/>
          </a:xfrm>
          <a:prstGeom prst="line">
            <a:avLst/>
          </a:prstGeom>
          <a:ln w="285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2433638" y="628521"/>
            <a:ext cx="6344808" cy="0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09600" y="230982"/>
            <a:ext cx="0" cy="404813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2443163" y="230982"/>
            <a:ext cx="0" cy="404813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697706" y="346740"/>
            <a:ext cx="170973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85732"/>
            <a:r>
              <a:rPr lang="ru-RU" sz="600" kern="1200" cap="all" dirty="0">
                <a:solidFill>
                  <a:srgbClr val="AB5253"/>
                </a:solidFill>
                <a:ea typeface="+mn-ea"/>
                <a:cs typeface="+mn-cs"/>
              </a:rPr>
              <a:t>Что значит быть финансово грамотным?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422470" y="258462"/>
            <a:ext cx="360179" cy="3523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77777A"/>
                </a:solidFill>
              </a:defRPr>
            </a:lvl1pPr>
          </a:lstStyle>
          <a:p>
            <a:pPr defTabSz="685732"/>
            <a:fld id="{2EC4EB27-9ADE-42C2-9A98-47F5822B2EE7}" type="slidenum">
              <a:rPr lang="ru-RU" kern="1200" smtClean="0">
                <a:ea typeface="+mn-ea"/>
                <a:cs typeface="+mn-cs"/>
              </a:rPr>
              <a:pPr defTabSz="685732"/>
              <a:t>‹#›</a:t>
            </a:fld>
            <a:endParaRPr lang="ru-RU" kern="1200" dirty="0">
              <a:ea typeface="+mn-ea"/>
              <a:cs typeface="+mn-cs"/>
            </a:endParaRPr>
          </a:p>
        </p:txBody>
      </p:sp>
      <p:pic>
        <p:nvPicPr>
          <p:cNvPr id="16" name="Picture 15" descr="CBRF-Logo_20mm.png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01"/>
          <a:stretch/>
        </p:blipFill>
        <p:spPr>
          <a:xfrm>
            <a:off x="278162" y="311944"/>
            <a:ext cx="259415" cy="25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66668" indent="-66668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1pPr>
      <a:lvl2pPr marL="133337" indent="-66668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2pPr>
      <a:lvl3pPr marL="201196" indent="-67859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3pPr>
      <a:lvl4pPr marL="267864" indent="-66668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4pPr>
      <a:lvl5pPr marL="334532" indent="-66668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762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7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3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58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7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3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28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 idx="4294967295"/>
          </p:nvPr>
        </p:nvSpPr>
        <p:spPr>
          <a:xfrm>
            <a:off x="0" y="35225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1. Что делать в первую очередь, если Вы потеряли банковскую карту?</a:t>
            </a:r>
            <a:endParaRPr lang="en-US" sz="2800" b="1" i="1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2452255" y="1136342"/>
            <a:ext cx="6540825" cy="3659007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400" b="1" i="0" u="none" strike="noStrike" cap="none" dirty="0">
                <a:solidFill>
                  <a:srgbClr val="000000"/>
                </a:solidFill>
              </a:rPr>
              <a:t>1. </a:t>
            </a:r>
            <a:r>
              <a:rPr lang="ru-RU" sz="2000" b="1" i="0" u="none" strike="noStrike" cap="none" dirty="0">
                <a:solidFill>
                  <a:srgbClr val="000000"/>
                </a:solidFill>
              </a:rPr>
              <a:t>Просто открыть новую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2000" b="1" i="0" u="none" strike="noStrike" cap="none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1" dirty="0"/>
              <a:t>2. Позвонить в банк и заблокировать карту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2000" b="1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1" dirty="0"/>
              <a:t>3. Написать заявление в полицию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2000" b="1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000" b="1" dirty="0">
                <a:solidFill>
                  <a:schemeClr val="dk1"/>
                </a:solidFill>
              </a:rPr>
              <a:t>4. Расклеить объявления в местах возможной потери</a:t>
            </a:r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ru-RU" sz="2400" dirty="0">
              <a:solidFill>
                <a:schemeClr val="dk1"/>
              </a:solidFill>
            </a:endParaRPr>
          </a:p>
          <a:p>
            <a:pPr>
              <a:lnSpc>
                <a:spcPct val="115000"/>
              </a:lnSpc>
              <a:buClr>
                <a:srgbClr val="000000"/>
              </a:buClr>
            </a:pPr>
            <a:r>
              <a:rPr lang="ru-RU" sz="2400" dirty="0"/>
              <a:t> </a:t>
            </a:r>
            <a:endParaRPr lang="en-US" sz="24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en-US" sz="2000" dirty="0"/>
          </a:p>
          <a:p>
            <a:pPr>
              <a:lnSpc>
                <a:spcPct val="115000"/>
              </a:lnSpc>
              <a:buClr>
                <a:srgbClr val="000000"/>
              </a:buClr>
            </a:pPr>
            <a:endParaRPr lang="en-US" sz="2000" b="0" i="0" u="none" strike="noStrike" cap="none" dirty="0">
              <a:solidFill>
                <a:srgbClr val="000000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72" name="Shape 72"/>
          <p:cNvSpPr/>
          <p:nvPr/>
        </p:nvSpPr>
        <p:spPr>
          <a:xfrm>
            <a:off x="2743200" y="2459115"/>
            <a:ext cx="1642368" cy="1322772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/>
          </a:p>
        </p:txBody>
      </p:sp>
      <p:sp>
        <p:nvSpPr>
          <p:cNvPr id="73" name="Shape 73"/>
          <p:cNvSpPr/>
          <p:nvPr/>
        </p:nvSpPr>
        <p:spPr>
          <a:xfrm>
            <a:off x="4385568" y="2043699"/>
            <a:ext cx="1793289" cy="917001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r>
              <a:rPr lang="en-US" dirty="0">
                <a:solidFill>
                  <a:schemeClr val="dk1"/>
                </a:solidFill>
              </a:rPr>
              <a:t/>
            </a:r>
            <a:br>
              <a:rPr lang="en-US" dirty="0">
                <a:solidFill>
                  <a:schemeClr val="dk1"/>
                </a:solidFill>
              </a:rPr>
            </a:br>
            <a:endParaRPr lang="en-US" dirty="0">
              <a:solidFill>
                <a:schemeClr val="dk1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74" name="Shape 74"/>
          <p:cNvSpPr/>
          <p:nvPr/>
        </p:nvSpPr>
        <p:spPr>
          <a:xfrm>
            <a:off x="6812572" y="1331651"/>
            <a:ext cx="1754377" cy="986976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endParaRPr lang="en-US" sz="1600" dirty="0">
              <a:solidFill>
                <a:schemeClr val="dk1"/>
              </a:solidFill>
            </a:endParaRPr>
          </a:p>
          <a:p>
            <a:pPr algn="ctr">
              <a:lnSpc>
                <a:spcPct val="115000"/>
              </a:lnSpc>
              <a:buClr>
                <a:srgbClr val="000000"/>
              </a:buClr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75" name="Shape 75"/>
          <p:cNvSpPr/>
          <p:nvPr/>
        </p:nvSpPr>
        <p:spPr>
          <a:xfrm>
            <a:off x="6812573" y="2556767"/>
            <a:ext cx="1070797" cy="807869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chemeClr val="dk1"/>
              </a:buClr>
            </a:pPr>
            <a:endParaRPr lang="en-US" dirty="0">
              <a:solidFill>
                <a:schemeClr val="dk1"/>
              </a:solidFill>
            </a:endParaRPr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 r="5864"/>
          <a:stretch/>
        </p:blipFill>
        <p:spPr>
          <a:xfrm>
            <a:off x="7461525" y="4447199"/>
            <a:ext cx="14571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2" y="470271"/>
            <a:ext cx="2837860" cy="4325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720825" y="3435212"/>
            <a:ext cx="1358699" cy="410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700" dirty="0"/>
          </a:p>
        </p:txBody>
      </p:sp>
      <p:sp>
        <p:nvSpPr>
          <p:cNvPr id="102" name="Shape 102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2. Как минимизировать риск хищения денег с банковской карты с бесконтактной оплатой?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 r="5864"/>
          <a:stretch/>
        </p:blipFill>
        <p:spPr>
          <a:xfrm>
            <a:off x="7461525" y="4447199"/>
            <a:ext cx="14571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5720825" y="2540012"/>
            <a:ext cx="2771999" cy="6522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chemeClr val="dk1"/>
              </a:buClr>
            </a:pPr>
            <a:endParaRPr sz="17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461639" y="1260630"/>
            <a:ext cx="7874493" cy="318657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spcAft>
                <a:spcPts val="1800"/>
              </a:spcAft>
              <a:buClr>
                <a:schemeClr val="dk1"/>
              </a:buClr>
              <a:buSzPct val="25000"/>
            </a:pPr>
            <a:r>
              <a:rPr lang="ru-RU" sz="24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1</a:t>
            </a:r>
            <a:r>
              <a:rPr lang="ru-RU" sz="24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. </a:t>
            </a: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Не надо вообще использовать эти новомодные технологии, они плохо защищены</a:t>
            </a:r>
          </a:p>
          <a:p>
            <a:pPr>
              <a:spcAft>
                <a:spcPts val="1800"/>
              </a:spcAft>
              <a:buClr>
                <a:schemeClr val="dk1"/>
              </a:buClr>
              <a:buSzPct val="25000"/>
            </a:pP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2. Это не забота клиента, об этом обязан позаботиться банк</a:t>
            </a:r>
          </a:p>
          <a:p>
            <a:pPr>
              <a:spcAft>
                <a:spcPts val="1800"/>
              </a:spcAft>
              <a:buClr>
                <a:schemeClr val="dk1"/>
              </a:buClr>
              <a:buSzPct val="25000"/>
            </a:pP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3. Установить лимиты по операциям, не держать карту в легкодоступном месте</a:t>
            </a:r>
          </a:p>
          <a:p>
            <a:pPr>
              <a:buClr>
                <a:schemeClr val="dk1"/>
              </a:buClr>
              <a:buSzPct val="25000"/>
            </a:pP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4. Просто не использовать в незнакомых, непроверенных местах</a:t>
            </a:r>
            <a:endParaRPr lang="en-US" sz="2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423" y="990498"/>
            <a:ext cx="945244" cy="98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2379217" y="1717609"/>
            <a:ext cx="5874950" cy="308521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1. Н</a:t>
            </a: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омер карты и срок</a:t>
            </a:r>
            <a:r>
              <a:rPr lang="en-US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использования</a:t>
            </a:r>
            <a:endParaRPr lang="en-US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2. </a:t>
            </a: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ФИО, </a:t>
            </a:r>
            <a:r>
              <a:rPr lang="en-US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PIN</a:t>
            </a: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-код и срок использования</a:t>
            </a:r>
            <a:endParaRPr lang="en-US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3. Номер карты и </a:t>
            </a:r>
            <a:r>
              <a:rPr lang="en-US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CVV</a:t>
            </a: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/</a:t>
            </a:r>
            <a:r>
              <a:rPr lang="en-US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CVC</a:t>
            </a: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-код</a:t>
            </a:r>
            <a:endParaRPr lang="en-US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4. Н</a:t>
            </a: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ет правильного ответа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2884813" y="3588475"/>
            <a:ext cx="1259700" cy="3708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6401944" y="21636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4833946" y="32773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2192785" y="1393703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ctrTitle" idx="4294967295"/>
          </p:nvPr>
        </p:nvSpPr>
        <p:spPr>
          <a:xfrm>
            <a:off x="79899" y="-14350"/>
            <a:ext cx="9014654" cy="1248346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just">
              <a:buSzPct val="25000"/>
            </a:pP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3. К</a:t>
            </a:r>
            <a:r>
              <a:rPr lang="ru-RU" sz="2800" b="1" dirty="0">
                <a:latin typeface="Arial"/>
                <a:ea typeface="Arial"/>
                <a:cs typeface="Arial"/>
              </a:rPr>
              <a:t>акие данные вашей банковской карты можно сообщить сотруднику банка, который позвонил вам по телефону</a:t>
            </a: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?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3286303" y="2077509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244" y="1040540"/>
            <a:ext cx="2161309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73" y="2455147"/>
            <a:ext cx="2047312" cy="244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ctrTitle" idx="4294967295"/>
          </p:nvPr>
        </p:nvSpPr>
        <p:spPr>
          <a:xfrm>
            <a:off x="88777" y="115410"/>
            <a:ext cx="8955222" cy="1225118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>
              <a:buSzPct val="25000"/>
            </a:pP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4. При проведении оплаты по бесконтактной карте свыше какой стоимости чаще всего требуется введение </a:t>
            </a:r>
            <a:r>
              <a:rPr lang="ru-RU" sz="2800" b="1" dirty="0" err="1">
                <a:latin typeface="Arial"/>
                <a:ea typeface="Arial"/>
                <a:cs typeface="Arial"/>
                <a:sym typeface="Arial"/>
              </a:rPr>
              <a:t>пин-кода</a:t>
            </a:r>
            <a:r>
              <a:rPr lang="en-US" sz="2800" b="1" dirty="0"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 r="5864"/>
          <a:stretch/>
        </p:blipFill>
        <p:spPr>
          <a:xfrm>
            <a:off x="7461525" y="4447199"/>
            <a:ext cx="14571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 txBox="1"/>
          <p:nvPr/>
        </p:nvSpPr>
        <p:spPr>
          <a:xfrm>
            <a:off x="932156" y="1349406"/>
            <a:ext cx="8111844" cy="3254780"/>
          </a:xfrm>
          <a:prstGeom prst="rect">
            <a:avLst/>
          </a:prstGeom>
          <a:noFill/>
          <a:ln>
            <a:noFill/>
          </a:ln>
        </p:spPr>
        <p:txBody>
          <a:bodyPr lIns="91416" tIns="91416" rIns="91416" bIns="91416" anchor="t" anchorCtr="0">
            <a:noAutofit/>
          </a:bodyPr>
          <a:lstStyle/>
          <a:p>
            <a:pPr>
              <a:lnSpc>
                <a:spcPct val="130000"/>
              </a:lnSpc>
            </a:pPr>
            <a:endParaRPr lang="ru-RU" sz="1000" dirty="0">
              <a:solidFill>
                <a:schemeClr val="dk1"/>
              </a:solidFill>
            </a:endParaRPr>
          </a:p>
          <a:p>
            <a:pPr>
              <a:lnSpc>
                <a:spcPct val="130000"/>
              </a:lnSpc>
            </a:pPr>
            <a:r>
              <a:rPr lang="ru-RU" sz="2600" b="1" dirty="0">
                <a:solidFill>
                  <a:schemeClr val="dk1"/>
                </a:solidFill>
              </a:rPr>
              <a:t>1.  </a:t>
            </a:r>
            <a:r>
              <a:rPr lang="en-US" sz="2400" b="1" dirty="0">
                <a:solidFill>
                  <a:schemeClr val="dk1"/>
                </a:solidFill>
              </a:rPr>
              <a:t>300 </a:t>
            </a:r>
            <a:r>
              <a:rPr lang="ru-RU" sz="2400" b="1" dirty="0">
                <a:solidFill>
                  <a:schemeClr val="dk1"/>
                </a:solidFill>
              </a:rPr>
              <a:t>рублей</a:t>
            </a:r>
            <a:endParaRPr lang="en-US" sz="2400" b="1" dirty="0">
              <a:solidFill>
                <a:schemeClr val="dk1"/>
              </a:solidFill>
            </a:endParaRPr>
          </a:p>
          <a:p>
            <a:pPr>
              <a:lnSpc>
                <a:spcPct val="130000"/>
              </a:lnSpc>
            </a:pPr>
            <a:endParaRPr lang="ru-RU" sz="2400" b="1" dirty="0">
              <a:solidFill>
                <a:schemeClr val="dk1"/>
              </a:solidFill>
            </a:endParaRP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dk1"/>
                </a:solidFill>
              </a:rPr>
              <a:t>2.  500 рублей</a:t>
            </a: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dk1"/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ru-RU" sz="2400" b="1" dirty="0">
                <a:solidFill>
                  <a:schemeClr val="dk1"/>
                </a:solidFill>
              </a:rPr>
              <a:t>3.  1000 рублей </a:t>
            </a:r>
          </a:p>
          <a:p>
            <a:pPr>
              <a:lnSpc>
                <a:spcPct val="130000"/>
              </a:lnSpc>
            </a:pPr>
            <a:endParaRPr lang="ru-RU" sz="1000" dirty="0">
              <a:solidFill>
                <a:schemeClr val="dk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18" y="2852508"/>
            <a:ext cx="1648691" cy="146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021"/>
            <a:ext cx="8229600" cy="992207"/>
          </a:xfrm>
        </p:spPr>
        <p:txBody>
          <a:bodyPr/>
          <a:lstStyle/>
          <a:p>
            <a:r>
              <a:rPr lang="ru-RU" sz="2800" b="1" dirty="0">
                <a:latin typeface="+mj-lt"/>
              </a:rPr>
              <a:t>5. Назовите основные признаки финансовой пирамиды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2583" y="1376039"/>
            <a:ext cx="6560598" cy="3175179"/>
          </a:xfrm>
        </p:spPr>
        <p:txBody>
          <a:bodyPr/>
          <a:lstStyle/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Отсутствие лицензии или отсутствие  в реестре Банка России</a:t>
            </a: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Массированная реклама </a:t>
            </a:r>
            <a:r>
              <a:rPr lang="en-US" sz="2000" b="1" dirty="0">
                <a:latin typeface="+mn-lt"/>
              </a:rPr>
              <a:t>PR</a:t>
            </a:r>
            <a:r>
              <a:rPr lang="ru-RU" sz="2000" b="1" dirty="0">
                <a:latin typeface="+mn-lt"/>
              </a:rPr>
              <a:t>-компания</a:t>
            </a: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Маскировка под известные бренды и финансовые институты </a:t>
            </a: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Обещание сверхвысоких доходов</a:t>
            </a: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Все вышеперечисленные ответы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053" y="1011380"/>
            <a:ext cx="1046019" cy="35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6" y="1011381"/>
            <a:ext cx="1239982" cy="3539837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337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720825" y="3435212"/>
            <a:ext cx="1358699" cy="4101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700" dirty="0"/>
          </a:p>
        </p:txBody>
      </p:sp>
      <p:sp>
        <p:nvSpPr>
          <p:cNvPr id="102" name="Shape 102"/>
          <p:cNvSpPr txBox="1">
            <a:spLocks noGrp="1"/>
          </p:cNvSpPr>
          <p:nvPr>
            <p:ph type="ctrTitle" idx="4294967295"/>
          </p:nvPr>
        </p:nvSpPr>
        <p:spPr>
          <a:xfrm>
            <a:off x="142042" y="-14350"/>
            <a:ext cx="8776583" cy="1257224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just">
              <a:buSzPct val="25000"/>
            </a:pP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2800" b="1" dirty="0">
                <a:latin typeface="Arial"/>
                <a:ea typeface="Arial"/>
                <a:cs typeface="Arial"/>
              </a:rPr>
              <a:t>Где мошенники могут скопировать данные с банковской карты</a:t>
            </a: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?</a:t>
            </a:r>
            <a:endParaRPr lang="en-US" sz="2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Shape 103"/>
          <p:cNvPicPr preferRelativeResize="0"/>
          <p:nvPr/>
        </p:nvPicPr>
        <p:blipFill rotWithShape="1">
          <a:blip r:embed="rId3">
            <a:alphaModFix/>
          </a:blip>
          <a:srcRect r="5864"/>
          <a:stretch/>
        </p:blipFill>
        <p:spPr>
          <a:xfrm>
            <a:off x="7461525" y="4447199"/>
            <a:ext cx="1457100" cy="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5720825" y="2540012"/>
            <a:ext cx="2771999" cy="6522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chemeClr val="dk1"/>
              </a:buClr>
            </a:pPr>
            <a:endParaRPr sz="17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461639" y="1384916"/>
            <a:ext cx="7874493" cy="2956265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ru-RU" sz="24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1</a:t>
            </a:r>
            <a:r>
              <a:rPr lang="ru-RU" sz="24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. </a:t>
            </a: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В</a:t>
            </a: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</a:rPr>
              <a:t> банкомате через </a:t>
            </a:r>
            <a:r>
              <a:rPr lang="ru-RU" sz="2000" b="1" dirty="0" err="1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</a:rPr>
              <a:t>скиммер</a:t>
            </a:r>
            <a:endParaRPr lang="ru-RU" sz="2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</a:endParaRPr>
          </a:p>
          <a:p>
            <a:pPr>
              <a:buClr>
                <a:schemeClr val="dk1"/>
              </a:buClr>
              <a:buSzPct val="25000"/>
            </a:pPr>
            <a:endParaRPr lang="ru-RU" sz="1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endParaRPr lang="ru-RU" sz="1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2. П</a:t>
            </a: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</a:rPr>
              <a:t>ри оплате через платежный терминал в торговой точке</a:t>
            </a:r>
          </a:p>
          <a:p>
            <a:pPr>
              <a:buClr>
                <a:schemeClr val="dk1"/>
              </a:buClr>
              <a:buSzPct val="25000"/>
            </a:pPr>
            <a:endParaRPr lang="ru-RU" sz="1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endParaRPr lang="ru-RU" sz="1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3. П</a:t>
            </a: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</a:rPr>
              <a:t>ри покупке в интернет-магазине</a:t>
            </a:r>
          </a:p>
          <a:p>
            <a:pPr>
              <a:buClr>
                <a:schemeClr val="dk1"/>
              </a:buClr>
              <a:buSzPct val="25000"/>
            </a:pPr>
            <a:endParaRPr lang="ru-RU" sz="1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endParaRPr lang="ru-RU" sz="1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  <a:sym typeface="Calibri"/>
              </a:rPr>
              <a:t>4. В</a:t>
            </a:r>
            <a:r>
              <a:rPr lang="ru-RU" sz="2000" b="1" dirty="0">
                <a:solidFill>
                  <a:schemeClr val="dk1"/>
                </a:solidFill>
                <a:latin typeface="+mn-lt"/>
                <a:ea typeface="Calibri"/>
                <a:cs typeface="Arial" panose="020B0604020202020204" pitchFamily="34" charset="0"/>
              </a:rPr>
              <a:t>о всех вышеперечисленных ситуациях</a:t>
            </a:r>
            <a:endParaRPr lang="en-US" sz="2000" b="1" dirty="0">
              <a:solidFill>
                <a:schemeClr val="dk1"/>
              </a:solidFill>
              <a:latin typeface="+mn-lt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51" y="4025413"/>
            <a:ext cx="945244" cy="98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730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319597" y="1951872"/>
            <a:ext cx="8398275" cy="2910259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t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1. А</a:t>
            </a:r>
            <a:r>
              <a:rPr lang="ru-RU" sz="2000" b="1" dirty="0"/>
              <a:t>дминистративный проступок</a:t>
            </a:r>
            <a:endParaRPr lang="en-US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2. Ф</a:t>
            </a:r>
            <a:r>
              <a:rPr lang="ru-RU" sz="2000" b="1" dirty="0"/>
              <a:t>инансовое мошенничество</a:t>
            </a:r>
            <a:endParaRPr lang="en-US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3. Ф</a:t>
            </a:r>
            <a:r>
              <a:rPr lang="ru-RU" sz="2000" b="1" dirty="0"/>
              <a:t>инансовые риски</a:t>
            </a:r>
            <a:endParaRPr lang="en-US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buClr>
                <a:srgbClr val="000000"/>
              </a:buClr>
              <a:buSzPct val="25000"/>
            </a:pPr>
            <a:r>
              <a:rPr lang="ru-RU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4. О</a:t>
            </a:r>
            <a:r>
              <a:rPr lang="ru-RU" sz="2000" b="1" dirty="0"/>
              <a:t>собые жизненные ситуации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2884813" y="3588475"/>
            <a:ext cx="1259700" cy="3708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6401944" y="21636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4833946" y="32773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2127707" y="20481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ctrTitle" idx="4294967295"/>
          </p:nvPr>
        </p:nvSpPr>
        <p:spPr>
          <a:xfrm>
            <a:off x="159798" y="0"/>
            <a:ext cx="8868792" cy="18288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just">
              <a:buSzPct val="25000"/>
            </a:pPr>
            <a:r>
              <a:rPr lang="ru-RU" sz="2800" b="1" dirty="0"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ru-RU" sz="2800" b="1" dirty="0" smtClean="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2600" b="1" dirty="0">
                <a:latin typeface="Arial"/>
                <a:ea typeface="Arial"/>
                <a:cs typeface="Arial"/>
              </a:rPr>
              <a:t>Совершение противоправных действий в сфере денежного обращения путем обмана, злоупотребления доверием и других манипуляций с целью незаконного обогащения – это:</a:t>
            </a:r>
            <a:endParaRPr lang="en-US" sz="26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3286303" y="2077509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695" tIns="45695" rIns="45695" bIns="45695" anchor="ctr" anchorCtr="0">
            <a:noAutofit/>
          </a:bodyPr>
          <a:lstStyle/>
          <a:p>
            <a:pPr algn="ctr">
              <a:buClr>
                <a:srgbClr val="000000"/>
              </a:buClr>
              <a:buSzPct val="25000"/>
            </a:pPr>
            <a:endParaRPr lang="en-US" sz="1300"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466" y="2964092"/>
            <a:ext cx="1650935" cy="1971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93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021"/>
            <a:ext cx="8229600" cy="992207"/>
          </a:xfrm>
        </p:spPr>
        <p:txBody>
          <a:bodyPr/>
          <a:lstStyle/>
          <a:p>
            <a:pPr algn="just"/>
            <a:r>
              <a:rPr lang="ru-RU" sz="2800" b="1" dirty="0">
                <a:latin typeface="+mj-lt"/>
              </a:rPr>
              <a:t>8</a:t>
            </a:r>
            <a:r>
              <a:rPr lang="ru-RU" sz="2800" b="1" dirty="0" smtClean="0">
                <a:latin typeface="+mj-lt"/>
              </a:rPr>
              <a:t>. </a:t>
            </a:r>
            <a:r>
              <a:rPr lang="ru-RU" sz="2800" b="1" dirty="0" err="1"/>
              <a:t>Фишинг</a:t>
            </a:r>
            <a:r>
              <a:rPr lang="ru-RU" sz="2800" b="1" dirty="0"/>
              <a:t> – это:</a:t>
            </a:r>
            <a:endParaRPr lang="ru-RU" sz="2800" b="1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40023" y="1083077"/>
            <a:ext cx="7173158" cy="3468142"/>
          </a:xfrm>
        </p:spPr>
        <p:txBody>
          <a:bodyPr/>
          <a:lstStyle/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Вид интернет-мошенничества, целью которого является получение доступа к конфиденциальным данным пользователя – логинам и паролям</a:t>
            </a: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sz="2000" b="1" dirty="0">
                <a:latin typeface="+mn-lt"/>
              </a:rPr>
              <a:t>Навязывание не того продукта, за которым вы обратились </a:t>
            </a: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altLang="ru-RU" sz="2000" b="1" dirty="0">
                <a:latin typeface="+mn-lt"/>
              </a:rPr>
              <a:t>Мошенничество по телефону </a:t>
            </a:r>
            <a:endParaRPr lang="ru-RU" sz="2000" b="1" dirty="0">
              <a:latin typeface="+mn-lt"/>
            </a:endParaRPr>
          </a:p>
          <a:p>
            <a:pPr marL="660380" indent="-457200">
              <a:spcBef>
                <a:spcPts val="0"/>
              </a:spcBef>
              <a:spcAft>
                <a:spcPts val="1800"/>
              </a:spcAft>
              <a:buAutoNum type="arabicPeriod"/>
            </a:pPr>
            <a:r>
              <a:rPr lang="ru-RU" altLang="ru-RU" sz="2000" b="1" dirty="0">
                <a:latin typeface="+mn-lt"/>
              </a:rPr>
              <a:t>СМС-мошенничество</a:t>
            </a:r>
            <a:r>
              <a:rPr lang="ru-RU" sz="2000" b="1" dirty="0">
                <a:latin typeface="+mn-lt"/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4" y="1011380"/>
            <a:ext cx="1046019" cy="35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23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BRF Terracotta ENG">
  <a:themeElements>
    <a:clrScheme name="CBRF new">
      <a:dk1>
        <a:srgbClr val="8A8A8D"/>
      </a:dk1>
      <a:lt1>
        <a:sysClr val="window" lastClr="FFFFFF"/>
      </a:lt1>
      <a:dk2>
        <a:srgbClr val="B9B8BA"/>
      </a:dk2>
      <a:lt2>
        <a:srgbClr val="E7E6E6"/>
      </a:lt2>
      <a:accent1>
        <a:srgbClr val="77777A"/>
      </a:accent1>
      <a:accent2>
        <a:srgbClr val="3E96DB"/>
      </a:accent2>
      <a:accent3>
        <a:srgbClr val="A89B9D"/>
      </a:accent3>
      <a:accent4>
        <a:srgbClr val="8586C6"/>
      </a:accent4>
      <a:accent5>
        <a:srgbClr val="B46E28"/>
      </a:accent5>
      <a:accent6>
        <a:srgbClr val="AB5253"/>
      </a:accent6>
      <a:hlink>
        <a:srgbClr val="77777A"/>
      </a:hlink>
      <a:folHlink>
        <a:srgbClr val="77777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 anchorCtr="0">
        <a:noAutofit/>
      </a:bodyPr>
      <a:lstStyle>
        <a:defPPr algn="l">
          <a:lnSpc>
            <a:spcPct val="90000"/>
          </a:lnSpc>
          <a:defRPr sz="2000" cap="none" baseline="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E8119639E76304982F48EBBB4DA7736" ma:contentTypeVersion="1" ma:contentTypeDescription="Создание документа." ma:contentTypeScope="" ma:versionID="3709542fbc24d3bacf12117962d1fd6d">
  <xsd:schema xmlns:xsd="http://www.w3.org/2001/XMLSchema" xmlns:xs="http://www.w3.org/2001/XMLSchema" xmlns:p="http://schemas.microsoft.com/office/2006/metadata/properties" xmlns:ns1="http://schemas.microsoft.com/sharepoint/v3" xmlns:ns2="bb513d4b-b167-408d-a82e-3754c44655de" targetNamespace="http://schemas.microsoft.com/office/2006/metadata/properties" ma:root="true" ma:fieldsID="ec982d72e8f812f64273df6d728dc383" ns1:_="" ns2:_="">
    <xsd:import namespace="http://schemas.microsoft.com/sharepoint/v3"/>
    <xsd:import namespace="bb513d4b-b167-408d-a82e-3754c44655de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Дата начала расписания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Дата окончания расписания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513d4b-b167-408d-a82e-3754c44655de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1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bb513d4b-b167-408d-a82e-3754c44655de">NPNRWZWYTAVM-25-287</_dlc_DocId>
    <_dlc_DocIdUrl xmlns="bb513d4b-b167-408d-a82e-3754c44655de">
      <Url>http://s52portal01.region.cbr.ru/FinancialLiteracy/_layouts/DocIdRedir.aspx?ID=NPNRWZWYTAVM-25-287</Url>
      <Description>NPNRWZWYTAVM-25-287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66EA93C-E409-4666-8E24-984B765900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b513d4b-b167-408d-a82e-3754c4465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CE386C-1E3F-4863-A706-321013C73A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9875F3-3730-4B0E-8A13-06E6F0CFC247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infopath/2007/PartnerControls"/>
    <ds:schemaRef ds:uri="bb513d4b-b167-408d-a82e-3754c44655de"/>
  </ds:schemaRefs>
</ds:datastoreItem>
</file>

<file path=customXml/itemProps4.xml><?xml version="1.0" encoding="utf-8"?>
<ds:datastoreItem xmlns:ds="http://schemas.openxmlformats.org/officeDocument/2006/customXml" ds:itemID="{1A5D4F4D-29E6-457D-918F-EF50D3DD475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969</Words>
  <Application>Microsoft Office PowerPoint</Application>
  <PresentationFormat>Экран (16:9)</PresentationFormat>
  <Paragraphs>98</Paragraphs>
  <Slides>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Georgia</vt:lpstr>
      <vt:lpstr>Office Theme</vt:lpstr>
      <vt:lpstr>CBRF Terracotta ENG</vt:lpstr>
      <vt:lpstr>1. Что делать в первую очередь, если Вы потеряли банковскую карту?</vt:lpstr>
      <vt:lpstr>2. Как минимизировать риск хищения денег с банковской карты с бесконтактной оплатой?</vt:lpstr>
      <vt:lpstr>3. Какие данные вашей банковской карты можно сообщить сотруднику банка, который позвонил вам по телефону?</vt:lpstr>
      <vt:lpstr>4. При проведении оплаты по бесконтактной карте свыше какой стоимости чаще всего требуется введение пин-кода?</vt:lpstr>
      <vt:lpstr>5. Назовите основные признаки финансовой пирамиды</vt:lpstr>
      <vt:lpstr>6. Где мошенники могут скопировать данные с банковской карты?</vt:lpstr>
      <vt:lpstr>7. Совершение противоправных действий в сфере денежного обращения путем обмана, злоупотребления доверием и других манипуляций с целью незаконного обогащения – это:</vt:lpstr>
      <vt:lpstr>8. Фишинг – это: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Голицына Анна Юрьевна</dc:creator>
  <cp:lastModifiedBy>Подмарев Валерий Николаевич</cp:lastModifiedBy>
  <cp:revision>62</cp:revision>
  <cp:lastPrinted>2019-11-26T10:06:31Z</cp:lastPrinted>
  <dcterms:modified xsi:type="dcterms:W3CDTF">2022-03-23T09:55:23Z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0x010100FE8119639E76304982F48EBBB4DA7736</vt:lpwstr>
  </property>
  <property fmtid="{D5CDD505-2E9C-101B-9397-08002B2CF9AE}" pid="3" name="_dlc_DocIdItemGuid">
    <vt:lpwstr>68deb067-1403-4608-a777-aa2b0b706d2a</vt:lpwstr>
  </property>
</Properties>
</file>